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7" r:id="rId5"/>
    <p:sldId id="258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D168A-E99B-4C02-B4D1-0962C4406AAA}" type="datetimeFigureOut">
              <a:rPr lang="en-US" smtClean="0"/>
              <a:pPr/>
              <a:t>4/5/2011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08668-B3A9-40F2-8C0E-F14E71DC5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D168A-E99B-4C02-B4D1-0962C4406AAA}" type="datetimeFigureOut">
              <a:rPr lang="en-US" smtClean="0"/>
              <a:pPr/>
              <a:t>4/5/2011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08668-B3A9-40F2-8C0E-F14E71DC5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D168A-E99B-4C02-B4D1-0962C4406AAA}" type="datetimeFigureOut">
              <a:rPr lang="en-US" smtClean="0"/>
              <a:pPr/>
              <a:t>4/5/2011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08668-B3A9-40F2-8C0E-F14E71DC5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D168A-E99B-4C02-B4D1-0962C4406AAA}" type="datetimeFigureOut">
              <a:rPr lang="en-US" smtClean="0"/>
              <a:pPr/>
              <a:t>4/5/2011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08668-B3A9-40F2-8C0E-F14E71DC5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D168A-E99B-4C02-B4D1-0962C4406AAA}" type="datetimeFigureOut">
              <a:rPr lang="en-US" smtClean="0"/>
              <a:pPr/>
              <a:t>4/5/2011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08668-B3A9-40F2-8C0E-F14E71DC5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D168A-E99B-4C02-B4D1-0962C4406AAA}" type="datetimeFigureOut">
              <a:rPr lang="en-US" smtClean="0"/>
              <a:pPr/>
              <a:t>4/5/2011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08668-B3A9-40F2-8C0E-F14E71DC5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D168A-E99B-4C02-B4D1-0962C4406AAA}" type="datetimeFigureOut">
              <a:rPr lang="en-US" smtClean="0"/>
              <a:pPr/>
              <a:t>4/5/2011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08668-B3A9-40F2-8C0E-F14E71DC5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D168A-E99B-4C02-B4D1-0962C4406AAA}" type="datetimeFigureOut">
              <a:rPr lang="en-US" smtClean="0"/>
              <a:pPr/>
              <a:t>4/5/2011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08668-B3A9-40F2-8C0E-F14E71DC5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D168A-E99B-4C02-B4D1-0962C4406AAA}" type="datetimeFigureOut">
              <a:rPr lang="en-US" smtClean="0"/>
              <a:pPr/>
              <a:t>4/5/2011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08668-B3A9-40F2-8C0E-F14E71DC5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D168A-E99B-4C02-B4D1-0962C4406AAA}" type="datetimeFigureOut">
              <a:rPr lang="en-US" smtClean="0"/>
              <a:pPr/>
              <a:t>4/5/2011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08668-B3A9-40F2-8C0E-F14E71DC5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D168A-E99B-4C02-B4D1-0962C4406AAA}" type="datetimeFigureOut">
              <a:rPr lang="en-US" smtClean="0"/>
              <a:pPr/>
              <a:t>4/5/2011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08668-B3A9-40F2-8C0E-F14E71DC5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D168A-E99B-4C02-B4D1-0962C4406AAA}" type="datetimeFigureOut">
              <a:rPr lang="en-US" smtClean="0"/>
              <a:pPr/>
              <a:t>4/5/2011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08668-B3A9-40F2-8C0E-F14E71DC5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85800"/>
            <a:ext cx="7924800" cy="1470025"/>
          </a:xfrm>
        </p:spPr>
        <p:txBody>
          <a:bodyPr/>
          <a:lstStyle/>
          <a:p>
            <a:pPr rtl="1"/>
            <a:r>
              <a:rPr lang="ar-EG" b="1" dirty="0" smtClean="0">
                <a:solidFill>
                  <a:srgbClr val="C00000"/>
                </a:solidFill>
              </a:rPr>
              <a:t>ميكنة عملية ادارة التفويج اثناء موسم الحج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38400"/>
            <a:ext cx="6400800" cy="3200400"/>
          </a:xfrm>
        </p:spPr>
        <p:txBody>
          <a:bodyPr>
            <a:normAutofit/>
          </a:bodyPr>
          <a:lstStyle/>
          <a:p>
            <a:r>
              <a:rPr lang="ar-EG" b="1" dirty="0" smtClean="0">
                <a:solidFill>
                  <a:srgbClr val="0070C0"/>
                </a:solidFill>
              </a:rPr>
              <a:t>د. محمد مصطفى زايد</a:t>
            </a:r>
          </a:p>
          <a:p>
            <a:r>
              <a:rPr lang="ar-EG" b="1" dirty="0" smtClean="0">
                <a:solidFill>
                  <a:srgbClr val="0070C0"/>
                </a:solidFill>
              </a:rPr>
              <a:t>د. على محمد السمرى</a:t>
            </a:r>
          </a:p>
          <a:p>
            <a:endParaRPr lang="ar-EG" dirty="0" smtClean="0">
              <a:solidFill>
                <a:schemeClr val="tx1"/>
              </a:solidFill>
            </a:endParaRPr>
          </a:p>
          <a:p>
            <a:r>
              <a:rPr lang="ar-EG" b="1" dirty="0" smtClean="0">
                <a:solidFill>
                  <a:srgbClr val="002060"/>
                </a:solidFill>
              </a:rPr>
              <a:t>كلية علوم وهندسة الحاسبات</a:t>
            </a:r>
            <a:endParaRPr lang="ar-EG" b="1" dirty="0">
              <a:solidFill>
                <a:srgbClr val="002060"/>
              </a:solidFill>
            </a:endParaRPr>
          </a:p>
          <a:p>
            <a:r>
              <a:rPr lang="ar-EG" b="1" dirty="0" smtClean="0">
                <a:solidFill>
                  <a:srgbClr val="002060"/>
                </a:solidFill>
              </a:rPr>
              <a:t>جامعة طيبة بالمدينة المنورة</a:t>
            </a:r>
            <a:endParaRPr lang="en-US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0"/>
            <a:ext cx="7924800" cy="1165225"/>
          </a:xfrm>
        </p:spPr>
        <p:txBody>
          <a:bodyPr/>
          <a:lstStyle/>
          <a:p>
            <a:pPr rtl="1"/>
            <a:r>
              <a:rPr lang="ar-EG" b="1" dirty="0" smtClean="0">
                <a:solidFill>
                  <a:srgbClr val="C00000"/>
                </a:solidFill>
              </a:rPr>
              <a:t>اهداف النظام المقترح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371600"/>
            <a:ext cx="8763000" cy="4953000"/>
          </a:xfrm>
        </p:spPr>
        <p:txBody>
          <a:bodyPr>
            <a:normAutofit fontScale="92500" lnSpcReduction="10000"/>
          </a:bodyPr>
          <a:lstStyle/>
          <a:p>
            <a:pPr marL="514350" lvl="0" indent="-514350" algn="r" rtl="1">
              <a:buFont typeface="+mj-lt"/>
              <a:buAutoNum type="arabicPeriod"/>
            </a:pPr>
            <a:r>
              <a:rPr lang="ar-SA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استخلاص افضل التقنيات لميكنة عملية التفويج أثناء موسم الحج.</a:t>
            </a:r>
            <a:endParaRPr lang="en-US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r" rtl="1">
              <a:buFont typeface="+mj-lt"/>
              <a:buAutoNum type="arabicPeriod"/>
            </a:pPr>
            <a:r>
              <a:rPr lang="ar-SA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ضمان سرعة ودقة عملية التفويج.</a:t>
            </a:r>
            <a:endParaRPr lang="en-US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r" rtl="1">
              <a:buFont typeface="+mj-lt"/>
              <a:buAutoNum type="arabicPeriod"/>
            </a:pPr>
            <a:r>
              <a:rPr lang="ar-SA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تيسير وراحة الحجاج أثناء عملية التفويج.</a:t>
            </a:r>
            <a:endParaRPr lang="en-US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r" rtl="1">
              <a:buFont typeface="+mj-lt"/>
              <a:buAutoNum type="arabicPeriod"/>
            </a:pPr>
            <a:r>
              <a:rPr lang="ar-SA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معرفة مكان اى حاج فى اى وقت.</a:t>
            </a:r>
            <a:endParaRPr lang="en-US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r" rtl="1">
              <a:buFont typeface="+mj-lt"/>
              <a:buAutoNum type="arabicPeriod"/>
            </a:pPr>
            <a:r>
              <a:rPr lang="ar-SA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المقدرة على التواصل مع الحجاج من خلال الاتصال المباشر او الرسائل.</a:t>
            </a:r>
            <a:endParaRPr lang="en-US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r" rtl="1">
              <a:buFont typeface="+mj-lt"/>
              <a:buAutoNum type="arabicPeriod"/>
            </a:pPr>
            <a:r>
              <a:rPr lang="ar-SA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الممقدرة على ارشاد الحجاج.</a:t>
            </a:r>
            <a:endParaRPr lang="en-US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r" rtl="1">
              <a:buFont typeface="+mj-lt"/>
              <a:buAutoNum type="arabicPeriod"/>
            </a:pPr>
            <a:r>
              <a:rPr lang="ar-SA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المقدرة على عمل احصائيات على تدفق الحجاج.</a:t>
            </a:r>
            <a:endParaRPr lang="en-US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r" rtl="1">
              <a:buFont typeface="+mj-lt"/>
              <a:buAutoNum type="arabicPeriod"/>
            </a:pPr>
            <a:r>
              <a:rPr lang="ar-SA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تمكين المسئولين من عمل الخطط المستقبلية لعملية التفويج. </a:t>
            </a:r>
            <a:endParaRPr lang="ar-EG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r" rtl="1">
              <a:buFont typeface="+mj-lt"/>
              <a:buAutoNum type="arabicPeriod"/>
            </a:pPr>
            <a:r>
              <a:rPr lang="ar-SA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رعاية </a:t>
            </a:r>
            <a:r>
              <a:rPr lang="ar-SA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زوى الاحتياجات الخاصة.</a:t>
            </a:r>
            <a:endParaRPr lang="en-US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739775"/>
            <a:ext cx="7924800" cy="1165225"/>
          </a:xfrm>
        </p:spPr>
        <p:txBody>
          <a:bodyPr/>
          <a:lstStyle/>
          <a:p>
            <a:pPr rtl="1"/>
            <a:r>
              <a:rPr lang="ar-EG" b="1" dirty="0" smtClean="0">
                <a:solidFill>
                  <a:srgbClr val="C00000"/>
                </a:solidFill>
              </a:rPr>
              <a:t>تقنيات التعرف الاوتوماتيكية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52400" y="2133600"/>
            <a:ext cx="9144000" cy="3048000"/>
          </a:xfrm>
        </p:spPr>
        <p:txBody>
          <a:bodyPr>
            <a:normAutofit/>
          </a:bodyPr>
          <a:lstStyle/>
          <a:p>
            <a:pPr marL="514350" lvl="0" indent="-514350" algn="r" rtl="1">
              <a:buFont typeface="+mj-lt"/>
              <a:buAutoNum type="arabicPeriod"/>
            </a:pPr>
            <a:r>
              <a:rPr lang="ar-EG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تقنية الأعمدة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.Barcode  </a:t>
            </a:r>
            <a:r>
              <a:rPr lang="ar-EG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r" rtl="1">
              <a:buFont typeface="+mj-lt"/>
              <a:buAutoNum type="arabicPeriod"/>
            </a:pPr>
            <a:r>
              <a:rPr lang="ar-EG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تقنية البطاقات الذكية 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Smart Cards</a:t>
            </a:r>
            <a:r>
              <a:rPr lang="ar-SA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r" rtl="1">
              <a:buFont typeface="+mj-lt"/>
              <a:buAutoNum type="arabicPeriod"/>
            </a:pPr>
            <a:r>
              <a:rPr lang="ar-SA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ت</a:t>
            </a:r>
            <a:r>
              <a:rPr lang="ar-EG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قنية البايوميترية 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Biometric Technology</a:t>
            </a:r>
            <a:r>
              <a:rPr lang="ar-SA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r" rtl="1">
              <a:buFont typeface="+mj-lt"/>
              <a:buAutoNum type="arabicPeriod"/>
            </a:pPr>
            <a:r>
              <a:rPr lang="ar-EG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تقنية ترددات الراديو 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Radio Frequency Identification (RFID)</a:t>
            </a:r>
            <a:r>
              <a:rPr lang="ar-SA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r" rtl="1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0"/>
            <a:ext cx="7924800" cy="1012825"/>
          </a:xfrm>
        </p:spPr>
        <p:txBody>
          <a:bodyPr/>
          <a:lstStyle/>
          <a:p>
            <a:pPr rtl="1"/>
            <a:r>
              <a:rPr lang="ar-EG" b="1" dirty="0" smtClean="0">
                <a:solidFill>
                  <a:srgbClr val="C00000"/>
                </a:solidFill>
              </a:rPr>
              <a:t>نقاط التفويج المقترحة فى النظام</a:t>
            </a:r>
            <a:endParaRPr lang="en-US" b="1" dirty="0">
              <a:solidFill>
                <a:srgbClr val="C00000"/>
              </a:solidFill>
            </a:endParaRPr>
          </a:p>
        </p:txBody>
      </p:sp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176339"/>
            <a:ext cx="9144000" cy="5681661"/>
            <a:chOff x="1320" y="7282"/>
            <a:chExt cx="9872" cy="6695"/>
          </a:xfrm>
        </p:grpSpPr>
        <p:cxnSp>
          <p:nvCxnSpPr>
            <p:cNvPr id="1027" name="AutoShape 3"/>
            <p:cNvCxnSpPr>
              <a:cxnSpLocks noChangeShapeType="1"/>
            </p:cNvCxnSpPr>
            <p:nvPr/>
          </p:nvCxnSpPr>
          <p:spPr bwMode="auto">
            <a:xfrm>
              <a:off x="3630" y="8223"/>
              <a:ext cx="4950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28" name="AutoShape 4"/>
            <p:cNvCxnSpPr>
              <a:cxnSpLocks noChangeShapeType="1"/>
            </p:cNvCxnSpPr>
            <p:nvPr/>
          </p:nvCxnSpPr>
          <p:spPr bwMode="auto">
            <a:xfrm>
              <a:off x="3630" y="8223"/>
              <a:ext cx="0" cy="87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29" name="AutoShape 5"/>
            <p:cNvCxnSpPr>
              <a:cxnSpLocks noChangeShapeType="1"/>
            </p:cNvCxnSpPr>
            <p:nvPr/>
          </p:nvCxnSpPr>
          <p:spPr bwMode="auto">
            <a:xfrm>
              <a:off x="8573" y="8223"/>
              <a:ext cx="7" cy="85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30" name="AutoShape 6"/>
            <p:cNvCxnSpPr>
              <a:cxnSpLocks noChangeShapeType="1"/>
            </p:cNvCxnSpPr>
            <p:nvPr/>
          </p:nvCxnSpPr>
          <p:spPr bwMode="auto">
            <a:xfrm>
              <a:off x="6279" y="8223"/>
              <a:ext cx="12" cy="88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31" name="AutoShape 7"/>
            <p:cNvCxnSpPr>
              <a:cxnSpLocks noChangeShapeType="1"/>
            </p:cNvCxnSpPr>
            <p:nvPr/>
          </p:nvCxnSpPr>
          <p:spPr bwMode="auto">
            <a:xfrm>
              <a:off x="6278" y="7725"/>
              <a:ext cx="0" cy="48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7911" y="9103"/>
              <a:ext cx="1800" cy="94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SA" sz="2400" b="1" i="0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نقاط الوصول  والمغادرة</a:t>
              </a: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  </a:t>
              </a: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2868" y="9089"/>
              <a:ext cx="1486" cy="49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SA" sz="2400" b="1" i="0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نقاط توجيه</a:t>
              </a: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5396" y="9081"/>
              <a:ext cx="1776" cy="110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SA" sz="2400" b="1" i="0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الفنادق والخيام</a:t>
              </a: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    </a:t>
              </a: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(</a:t>
              </a:r>
              <a:r>
                <a:rPr kumimoji="0" lang="ar-SA" sz="2400" b="1" i="0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مستقبلى</a:t>
              </a: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)</a:t>
              </a: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035" name="AutoShape 11"/>
            <p:cNvCxnSpPr>
              <a:cxnSpLocks noChangeShapeType="1"/>
            </p:cNvCxnSpPr>
            <p:nvPr/>
          </p:nvCxnSpPr>
          <p:spPr bwMode="auto">
            <a:xfrm>
              <a:off x="2361" y="10486"/>
              <a:ext cx="2827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36" name="AutoShape 12"/>
            <p:cNvCxnSpPr>
              <a:cxnSpLocks noChangeShapeType="1"/>
            </p:cNvCxnSpPr>
            <p:nvPr/>
          </p:nvCxnSpPr>
          <p:spPr bwMode="auto">
            <a:xfrm>
              <a:off x="2361" y="10483"/>
              <a:ext cx="0" cy="85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37" name="AutoShape 13"/>
            <p:cNvCxnSpPr>
              <a:cxnSpLocks noChangeShapeType="1"/>
            </p:cNvCxnSpPr>
            <p:nvPr/>
          </p:nvCxnSpPr>
          <p:spPr bwMode="auto">
            <a:xfrm>
              <a:off x="5210" y="10485"/>
              <a:ext cx="0" cy="88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38" name="AutoShape 14"/>
            <p:cNvCxnSpPr>
              <a:cxnSpLocks noChangeShapeType="1"/>
            </p:cNvCxnSpPr>
            <p:nvPr/>
          </p:nvCxnSpPr>
          <p:spPr bwMode="auto">
            <a:xfrm>
              <a:off x="3915" y="10485"/>
              <a:ext cx="0" cy="88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>
              <a:off x="3276" y="11399"/>
              <a:ext cx="1433" cy="98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SA" sz="2000" b="1" i="0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مركز توجيه</a:t>
              </a:r>
              <a:endPara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   </a:t>
              </a: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ar-SA" sz="2000" b="1" i="0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المدينة</a:t>
              </a:r>
              <a:endPara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0" name="Rectangle 16"/>
            <p:cNvSpPr>
              <a:spLocks noChangeArrowheads="1"/>
            </p:cNvSpPr>
            <p:nvPr/>
          </p:nvSpPr>
          <p:spPr bwMode="auto">
            <a:xfrm>
              <a:off x="4524" y="11414"/>
              <a:ext cx="1484" cy="116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SA" sz="2400" b="1" i="0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مركز توجيه</a:t>
              </a: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     </a:t>
              </a:r>
              <a:r>
                <a:rPr kumimoji="0" lang="ar-SA" sz="2400" b="1" i="0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جده</a:t>
              </a: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041" name="AutoShape 17"/>
            <p:cNvCxnSpPr>
              <a:cxnSpLocks noChangeShapeType="1"/>
            </p:cNvCxnSpPr>
            <p:nvPr/>
          </p:nvCxnSpPr>
          <p:spPr bwMode="auto">
            <a:xfrm>
              <a:off x="8595" y="9916"/>
              <a:ext cx="1" cy="55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42" name="AutoShape 18"/>
            <p:cNvCxnSpPr>
              <a:cxnSpLocks noChangeShapeType="1"/>
            </p:cNvCxnSpPr>
            <p:nvPr/>
          </p:nvCxnSpPr>
          <p:spPr bwMode="auto">
            <a:xfrm>
              <a:off x="3624" y="9590"/>
              <a:ext cx="0" cy="88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1043" name="Rectangle 19"/>
            <p:cNvSpPr>
              <a:spLocks noChangeArrowheads="1"/>
            </p:cNvSpPr>
            <p:nvPr/>
          </p:nvSpPr>
          <p:spPr bwMode="auto">
            <a:xfrm>
              <a:off x="1320" y="11355"/>
              <a:ext cx="2024" cy="122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SA" sz="2000" b="1" i="0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مركز توجيه القطار</a:t>
              </a: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 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       </a:t>
              </a: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(</a:t>
              </a:r>
              <a:r>
                <a:rPr kumimoji="0" lang="ar-SA" sz="2000" b="1" i="0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مستقبلى</a:t>
              </a: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)</a:t>
              </a:r>
              <a:endPara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044" name="AutoShape 20"/>
            <p:cNvCxnSpPr>
              <a:cxnSpLocks noChangeShapeType="1"/>
            </p:cNvCxnSpPr>
            <p:nvPr/>
          </p:nvCxnSpPr>
          <p:spPr bwMode="auto">
            <a:xfrm>
              <a:off x="6417" y="10470"/>
              <a:ext cx="3252" cy="1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45" name="AutoShape 21"/>
            <p:cNvCxnSpPr>
              <a:cxnSpLocks noChangeShapeType="1"/>
            </p:cNvCxnSpPr>
            <p:nvPr/>
          </p:nvCxnSpPr>
          <p:spPr bwMode="auto">
            <a:xfrm>
              <a:off x="6417" y="10483"/>
              <a:ext cx="0" cy="87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46" name="AutoShape 22"/>
            <p:cNvCxnSpPr>
              <a:cxnSpLocks noChangeShapeType="1"/>
            </p:cNvCxnSpPr>
            <p:nvPr/>
          </p:nvCxnSpPr>
          <p:spPr bwMode="auto">
            <a:xfrm>
              <a:off x="9669" y="10483"/>
              <a:ext cx="0" cy="87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47" name="AutoShape 23"/>
            <p:cNvCxnSpPr>
              <a:cxnSpLocks noChangeShapeType="1"/>
            </p:cNvCxnSpPr>
            <p:nvPr/>
          </p:nvCxnSpPr>
          <p:spPr bwMode="auto">
            <a:xfrm>
              <a:off x="7439" y="10483"/>
              <a:ext cx="0" cy="87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1048" name="Rectangle 24"/>
            <p:cNvSpPr>
              <a:spLocks noChangeArrowheads="1"/>
            </p:cNvSpPr>
            <p:nvPr/>
          </p:nvSpPr>
          <p:spPr bwMode="auto">
            <a:xfrm>
              <a:off x="5986" y="11355"/>
              <a:ext cx="845" cy="60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SA" sz="2000" b="1" i="0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بحرى</a:t>
              </a:r>
              <a:endPara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9" name="Rectangle 25"/>
            <p:cNvSpPr>
              <a:spLocks noChangeArrowheads="1"/>
            </p:cNvSpPr>
            <p:nvPr/>
          </p:nvSpPr>
          <p:spPr bwMode="auto">
            <a:xfrm>
              <a:off x="7063" y="11370"/>
              <a:ext cx="741" cy="49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SA" sz="2000" b="1" i="0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برى</a:t>
              </a:r>
              <a:endPara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0" name="Rectangle 26"/>
            <p:cNvSpPr>
              <a:spLocks noChangeArrowheads="1"/>
            </p:cNvSpPr>
            <p:nvPr/>
          </p:nvSpPr>
          <p:spPr bwMode="auto">
            <a:xfrm>
              <a:off x="9256" y="11340"/>
              <a:ext cx="814" cy="49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SA" sz="2000" b="1" i="0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جوى</a:t>
              </a:r>
              <a:endPara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051" name="AutoShape 27"/>
            <p:cNvCxnSpPr>
              <a:cxnSpLocks noChangeShapeType="1"/>
            </p:cNvCxnSpPr>
            <p:nvPr/>
          </p:nvCxnSpPr>
          <p:spPr bwMode="auto">
            <a:xfrm>
              <a:off x="9669" y="11777"/>
              <a:ext cx="1" cy="44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52" name="AutoShape 28"/>
            <p:cNvCxnSpPr>
              <a:cxnSpLocks noChangeShapeType="1"/>
            </p:cNvCxnSpPr>
            <p:nvPr/>
          </p:nvCxnSpPr>
          <p:spPr bwMode="auto">
            <a:xfrm>
              <a:off x="7444" y="11852"/>
              <a:ext cx="0" cy="87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53" name="AutoShape 29"/>
            <p:cNvCxnSpPr>
              <a:cxnSpLocks noChangeShapeType="1"/>
            </p:cNvCxnSpPr>
            <p:nvPr/>
          </p:nvCxnSpPr>
          <p:spPr bwMode="auto">
            <a:xfrm>
              <a:off x="6405" y="11854"/>
              <a:ext cx="0" cy="87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1054" name="Rectangle 30"/>
            <p:cNvSpPr>
              <a:spLocks noChangeArrowheads="1"/>
            </p:cNvSpPr>
            <p:nvPr/>
          </p:nvSpPr>
          <p:spPr bwMode="auto">
            <a:xfrm>
              <a:off x="6702" y="12720"/>
              <a:ext cx="1527" cy="87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SA" sz="2000" b="1" i="0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ميناء ينبع بالمدينة</a:t>
              </a:r>
              <a:endPara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5" name="Rectangle 31"/>
            <p:cNvSpPr>
              <a:spLocks noChangeArrowheads="1"/>
            </p:cNvSpPr>
            <p:nvPr/>
          </p:nvSpPr>
          <p:spPr bwMode="auto">
            <a:xfrm>
              <a:off x="5625" y="12720"/>
              <a:ext cx="1415" cy="87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SA" sz="2000" b="1" i="0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ميناء جدة الاسلامى</a:t>
              </a:r>
              <a:endPara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056" name="AutoShape 32"/>
            <p:cNvCxnSpPr>
              <a:cxnSpLocks noChangeShapeType="1"/>
            </p:cNvCxnSpPr>
            <p:nvPr/>
          </p:nvCxnSpPr>
          <p:spPr bwMode="auto">
            <a:xfrm>
              <a:off x="8928" y="12249"/>
              <a:ext cx="1701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57" name="AutoShape 33"/>
            <p:cNvCxnSpPr>
              <a:cxnSpLocks noChangeShapeType="1"/>
            </p:cNvCxnSpPr>
            <p:nvPr/>
          </p:nvCxnSpPr>
          <p:spPr bwMode="auto">
            <a:xfrm>
              <a:off x="10629" y="12249"/>
              <a:ext cx="0" cy="43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58" name="AutoShape 34"/>
            <p:cNvCxnSpPr>
              <a:cxnSpLocks noChangeShapeType="1"/>
            </p:cNvCxnSpPr>
            <p:nvPr/>
          </p:nvCxnSpPr>
          <p:spPr bwMode="auto">
            <a:xfrm>
              <a:off x="8914" y="12249"/>
              <a:ext cx="0" cy="43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1059" name="Rectangle 35"/>
            <p:cNvSpPr>
              <a:spLocks noChangeArrowheads="1"/>
            </p:cNvSpPr>
            <p:nvPr/>
          </p:nvSpPr>
          <p:spPr bwMode="auto">
            <a:xfrm>
              <a:off x="7935" y="12739"/>
              <a:ext cx="1964" cy="90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SA" sz="2000" b="1" i="0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مطار الامير محمد بن عبدالعزيز </a:t>
              </a:r>
              <a:r>
                <a:rPr kumimoji="0" lang="ar-SA" sz="2000" b="1" i="0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بالمدينة</a:t>
              </a:r>
              <a:endPara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0" name="Rectangle 36"/>
            <p:cNvSpPr>
              <a:spLocks noChangeArrowheads="1"/>
            </p:cNvSpPr>
            <p:nvPr/>
          </p:nvSpPr>
          <p:spPr bwMode="auto">
            <a:xfrm>
              <a:off x="9773" y="12738"/>
              <a:ext cx="1419" cy="123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SA" sz="2000" b="1" i="0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مطار الملك عبدالعزيز بجدة</a:t>
              </a:r>
              <a:endPara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1" name="Rectangle 37"/>
            <p:cNvSpPr>
              <a:spLocks noChangeArrowheads="1"/>
            </p:cNvSpPr>
            <p:nvPr/>
          </p:nvSpPr>
          <p:spPr bwMode="auto">
            <a:xfrm>
              <a:off x="5022" y="7282"/>
              <a:ext cx="2522" cy="54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SA" sz="2400" b="1" i="0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نقاط التفويج المقترحة</a:t>
              </a: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  </a:t>
              </a: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0"/>
            <a:ext cx="7924800" cy="1012825"/>
          </a:xfrm>
        </p:spPr>
        <p:txBody>
          <a:bodyPr/>
          <a:lstStyle/>
          <a:p>
            <a:pPr rtl="1"/>
            <a:r>
              <a:rPr lang="ar-EG" b="1" dirty="0" smtClean="0">
                <a:solidFill>
                  <a:srgbClr val="C00000"/>
                </a:solidFill>
              </a:rPr>
              <a:t>ربط الشبكات الموجودة فى النظام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049" name="Object 1"/>
          <p:cNvGraphicFramePr>
            <a:graphicFrameLocks noChangeAspect="1"/>
          </p:cNvGraphicFramePr>
          <p:nvPr/>
        </p:nvGraphicFramePr>
        <p:xfrm>
          <a:off x="1143000" y="1066800"/>
          <a:ext cx="7086600" cy="5657850"/>
        </p:xfrm>
        <a:graphic>
          <a:graphicData uri="http://schemas.openxmlformats.org/presentationml/2006/ole">
            <p:oleObj spid="_x0000_s2049" r:id="rId3" imgW="7270694" imgH="6334707" progId="Visio.Drawing.11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0"/>
            <a:ext cx="7924800" cy="1012825"/>
          </a:xfrm>
        </p:spPr>
        <p:txBody>
          <a:bodyPr>
            <a:normAutofit/>
          </a:bodyPr>
          <a:lstStyle/>
          <a:p>
            <a:pPr rtl="1"/>
            <a:r>
              <a:rPr lang="ar-EG" b="1" dirty="0" smtClean="0">
                <a:solidFill>
                  <a:srgbClr val="C00000"/>
                </a:solidFill>
              </a:rPr>
              <a:t>تحديد مهام شبكات النظام المقترح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9" name="Subtitle 2"/>
          <p:cNvSpPr>
            <a:spLocks noGrp="1"/>
          </p:cNvSpPr>
          <p:nvPr>
            <p:ph type="subTitle" idx="1"/>
          </p:nvPr>
        </p:nvSpPr>
        <p:spPr>
          <a:xfrm>
            <a:off x="304800" y="1371600"/>
            <a:ext cx="8458200" cy="4419600"/>
          </a:xfrm>
        </p:spPr>
        <p:txBody>
          <a:bodyPr>
            <a:normAutofit/>
          </a:bodyPr>
          <a:lstStyle/>
          <a:p>
            <a:pPr marL="514350" indent="-514350" algn="r" rtl="1"/>
            <a:r>
              <a:rPr lang="ar-EG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يوجد عدة شبكات فى النظام المقترح ولكن تم تصنيفها على</a:t>
            </a:r>
            <a:endParaRPr lang="en-US" sz="3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r" rtl="1"/>
            <a:r>
              <a:rPr lang="ar-EG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حسب طبيعة العمل كالتالى:</a:t>
            </a:r>
            <a:endParaRPr lang="en-US" sz="3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71550" lvl="1" indent="-514350" algn="r" rtl="1">
              <a:buFont typeface="+mj-lt"/>
              <a:buAutoNum type="arabicPeriod"/>
            </a:pPr>
            <a:r>
              <a:rPr lang="ar-EG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شبكات نقاط الوصول والمغادر. </a:t>
            </a:r>
            <a:endParaRPr lang="en-US" sz="36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71550" lvl="1" indent="-514350" algn="r" rtl="1">
              <a:buFont typeface="+mj-lt"/>
              <a:buAutoNum type="arabicPeriod"/>
            </a:pPr>
            <a:r>
              <a:rPr lang="ar-EG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شبكات نفاط التوجيه</a:t>
            </a:r>
            <a:r>
              <a:rPr lang="ar-SA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71550" lvl="1" indent="-514350" algn="r" rtl="1">
              <a:buFont typeface="+mj-lt"/>
              <a:buAutoNum type="arabicPeriod"/>
            </a:pPr>
            <a:r>
              <a:rPr lang="ar-EG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شبكات الفنادق والمخيمات</a:t>
            </a:r>
            <a:r>
              <a:rPr lang="ar-SA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71550" lvl="1" indent="-514350" algn="r" rtl="1">
              <a:buFont typeface="+mj-lt"/>
              <a:buAutoNum type="arabicPeriod"/>
            </a:pPr>
            <a:r>
              <a:rPr lang="ar-EG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شبكات وزارة الحج</a:t>
            </a:r>
            <a:r>
              <a:rPr lang="ar-SA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r" rtl="1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0"/>
            <a:ext cx="7924800" cy="1012825"/>
          </a:xfrm>
        </p:spPr>
        <p:txBody>
          <a:bodyPr>
            <a:normAutofit/>
          </a:bodyPr>
          <a:lstStyle/>
          <a:p>
            <a:pPr rtl="1"/>
            <a:r>
              <a:rPr lang="ar-EG" b="1" dirty="0" smtClean="0">
                <a:solidFill>
                  <a:srgbClr val="C00000"/>
                </a:solidFill>
              </a:rPr>
              <a:t>تصميم وتنفيذ البرمجيات للنظام المقترح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9" name="Subtitle 2"/>
          <p:cNvSpPr>
            <a:spLocks noGrp="1"/>
          </p:cNvSpPr>
          <p:nvPr>
            <p:ph type="subTitle" idx="1"/>
          </p:nvPr>
        </p:nvSpPr>
        <p:spPr>
          <a:xfrm>
            <a:off x="152400" y="1371600"/>
            <a:ext cx="8839200" cy="4876800"/>
          </a:xfrm>
        </p:spPr>
        <p:txBody>
          <a:bodyPr>
            <a:normAutofit lnSpcReduction="10000"/>
          </a:bodyPr>
          <a:lstStyle/>
          <a:p>
            <a:pPr marL="514350" indent="-514350" algn="r" rtl="1"/>
            <a:r>
              <a:rPr lang="ar-EG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فى هذا النظام سوف يتم تصميم وتنفيذ عدة برمجيات اهمها:</a:t>
            </a:r>
            <a:endParaRPr lang="en-US" sz="3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71550" lvl="1" indent="-514350" algn="r" rtl="1">
              <a:buFont typeface="+mj-lt"/>
              <a:buAutoNum type="arabicPeriod"/>
            </a:pPr>
            <a:r>
              <a:rPr lang="ar-EG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تصميم وانشاء قواعد البيانات المطلوبة لتخزين البيانات.</a:t>
            </a:r>
            <a:endParaRPr lang="en-US" sz="32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71550" lvl="1" indent="-514350" algn="r" rtl="1">
              <a:buFont typeface="+mj-lt"/>
              <a:buAutoNum type="arabicPeriod"/>
            </a:pPr>
            <a:r>
              <a:rPr lang="ar-EG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برامج </a:t>
            </a:r>
            <a:r>
              <a:rPr lang="ar-EG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لتسجيل بيانات الحجاج والمسئولين والاداريين.</a:t>
            </a:r>
            <a:endParaRPr lang="en-US" sz="32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71550" lvl="1" indent="-514350" algn="r" rtl="1">
              <a:buFont typeface="+mj-lt"/>
              <a:buAutoNum type="arabicPeriod"/>
            </a:pPr>
            <a:r>
              <a:rPr lang="ar-EG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برامج </a:t>
            </a:r>
            <a:r>
              <a:rPr lang="ar-EG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التعرف الاوتوماتيكى للحجاج.</a:t>
            </a:r>
            <a:endParaRPr lang="en-US" sz="32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71550" lvl="1" indent="-514350" algn="r" rtl="1">
              <a:buFont typeface="+mj-lt"/>
              <a:buAutoNum type="arabicPeriod"/>
            </a:pPr>
            <a:r>
              <a:rPr lang="ar-EG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برامج </a:t>
            </a:r>
            <a:r>
              <a:rPr lang="ar-EG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اصدار كروت تعريف كالباركود.</a:t>
            </a:r>
            <a:endParaRPr lang="en-US" sz="32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71550" lvl="1" indent="-514350" algn="r" rtl="1">
              <a:buFont typeface="+mj-lt"/>
              <a:buAutoNum type="arabicPeriod"/>
            </a:pPr>
            <a:r>
              <a:rPr lang="ar-EG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برامج </a:t>
            </a:r>
            <a:r>
              <a:rPr lang="ar-EG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لتبادل المعلومات.</a:t>
            </a:r>
            <a:endParaRPr lang="en-US" sz="32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71550" lvl="1" indent="-514350" algn="r" rtl="1">
              <a:buFont typeface="+mj-lt"/>
              <a:buAutoNum type="arabicPeriod"/>
            </a:pPr>
            <a:r>
              <a:rPr lang="ar-EG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برامج </a:t>
            </a:r>
            <a:r>
              <a:rPr lang="ar-EG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احصائية.</a:t>
            </a:r>
            <a:endParaRPr lang="en-US" sz="32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71550" lvl="1" indent="-514350" algn="r" rtl="1">
              <a:buFont typeface="+mj-lt"/>
              <a:buAutoNum type="arabicPeriod"/>
            </a:pPr>
            <a:r>
              <a:rPr lang="ar-EG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برامج </a:t>
            </a:r>
            <a:r>
              <a:rPr lang="ar-EG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لارسال الرسائل المختلفة عبر التليفون </a:t>
            </a:r>
            <a:r>
              <a:rPr lang="ar-EG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المحمول.</a:t>
            </a:r>
          </a:p>
          <a:p>
            <a:pPr marL="971550" lvl="1" indent="-514350" algn="r" rtl="1">
              <a:buFont typeface="+mj-lt"/>
              <a:buAutoNum type="arabicPeriod"/>
            </a:pPr>
            <a:r>
              <a:rPr lang="ar-EG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برامج </a:t>
            </a:r>
            <a:r>
              <a:rPr lang="ar-EG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للمحاكاة مع الحجاج مباشرة.</a:t>
            </a:r>
            <a:endParaRPr lang="en-US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0"/>
            <a:ext cx="7924800" cy="1012825"/>
          </a:xfrm>
        </p:spPr>
        <p:txBody>
          <a:bodyPr>
            <a:normAutofit/>
          </a:bodyPr>
          <a:lstStyle/>
          <a:p>
            <a:pPr lvl="0" rtl="1"/>
            <a:r>
              <a:rPr lang="ar-EG" b="1" dirty="0" smtClean="0">
                <a:solidFill>
                  <a:srgbClr val="C00000"/>
                </a:solidFill>
              </a:rPr>
              <a:t>تأمن </a:t>
            </a:r>
            <a:r>
              <a:rPr lang="ar-EG" b="1" dirty="0" smtClean="0">
                <a:solidFill>
                  <a:srgbClr val="C00000"/>
                </a:solidFill>
              </a:rPr>
              <a:t>النظام المقترح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9" name="Subtitle 2"/>
          <p:cNvSpPr>
            <a:spLocks noGrp="1"/>
          </p:cNvSpPr>
          <p:nvPr>
            <p:ph type="subTitle" idx="1"/>
          </p:nvPr>
        </p:nvSpPr>
        <p:spPr>
          <a:xfrm>
            <a:off x="381000" y="1371600"/>
            <a:ext cx="8686800" cy="4876800"/>
          </a:xfrm>
        </p:spPr>
        <p:txBody>
          <a:bodyPr>
            <a:normAutofit/>
          </a:bodyPr>
          <a:lstStyle/>
          <a:p>
            <a:pPr marL="514350" indent="-514350" algn="just" rtl="1"/>
            <a:r>
              <a:rPr lang="ar-EG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سوف </a:t>
            </a:r>
            <a:r>
              <a:rPr lang="ar-EG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يتم بحث الطرق المختلفة لأمن الشبكات والحاسبات </a:t>
            </a:r>
            <a:r>
              <a:rPr lang="ar-EG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مثل:</a:t>
            </a:r>
          </a:p>
          <a:p>
            <a:pPr marL="971550" lvl="1" indent="-514350" algn="just" rtl="1"/>
            <a:r>
              <a:rPr lang="ar-EG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1-</a:t>
            </a:r>
            <a:r>
              <a:rPr lang="ar-EG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EG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البنية التحتية للمفتاح </a:t>
            </a:r>
            <a:r>
              <a:rPr lang="ar-EG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العام 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Public Key 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Infrastructure</a:t>
            </a:r>
            <a:r>
              <a:rPr lang="ar-EG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971550" lvl="1" indent="-514350" algn="just" rtl="1"/>
            <a:r>
              <a:rPr lang="ar-EG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2- التشفير وفك التشفير 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Encryption and Decryption</a:t>
            </a:r>
            <a:endParaRPr lang="ar-EG" sz="32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71550" lvl="1" indent="-514350" algn="just" rtl="1"/>
            <a:r>
              <a:rPr lang="ar-EG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3- تحكم الدخول 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Access control</a:t>
            </a:r>
          </a:p>
          <a:p>
            <a:pPr marL="971550" lvl="1" indent="-514350" algn="just" rtl="1"/>
            <a:r>
              <a:rPr lang="ar-EG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4- الموثوقية 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Authentication</a:t>
            </a:r>
          </a:p>
          <a:p>
            <a:pPr marL="971550" lvl="1" indent="-514350" algn="just" rtl="1"/>
            <a:r>
              <a:rPr lang="ar-EG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5- المخولية 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authorization</a:t>
            </a:r>
          </a:p>
          <a:p>
            <a:pPr marL="514350" indent="-514350" algn="just" rtl="1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425575"/>
            <a:ext cx="7924800" cy="1012825"/>
          </a:xfrm>
        </p:spPr>
        <p:txBody>
          <a:bodyPr>
            <a:normAutofit/>
          </a:bodyPr>
          <a:lstStyle/>
          <a:p>
            <a:pPr lvl="0" rtl="1"/>
            <a:r>
              <a:rPr lang="ar-EG" b="1" dirty="0" smtClean="0">
                <a:solidFill>
                  <a:srgbClr val="C00000"/>
                </a:solidFill>
              </a:rPr>
              <a:t>شكراً على حسن استماعكم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6400800" cy="990600"/>
          </a:xfrm>
        </p:spPr>
        <p:txBody>
          <a:bodyPr>
            <a:normAutofit/>
          </a:bodyPr>
          <a:lstStyle/>
          <a:p>
            <a:r>
              <a:rPr lang="ar-EG" sz="4000" b="1" dirty="0" smtClean="0">
                <a:solidFill>
                  <a:srgbClr val="0070C0"/>
                </a:solidFill>
              </a:rPr>
              <a:t>الأسئلة</a:t>
            </a:r>
            <a:endParaRPr lang="en-US" sz="4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331</Words>
  <Application>Microsoft Office PowerPoint</Application>
  <PresentationFormat>On-screen Show (4:3)</PresentationFormat>
  <Paragraphs>67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Visio.Drawing.11</vt:lpstr>
      <vt:lpstr>ميكنة عملية ادارة التفويج اثناء موسم الحج</vt:lpstr>
      <vt:lpstr>اهداف النظام المقترح</vt:lpstr>
      <vt:lpstr>تقنيات التعرف الاوتوماتيكية</vt:lpstr>
      <vt:lpstr>نقاط التفويج المقترحة فى النظام</vt:lpstr>
      <vt:lpstr>ربط الشبكات الموجودة فى النظام</vt:lpstr>
      <vt:lpstr>تحديد مهام شبكات النظام المقترح</vt:lpstr>
      <vt:lpstr>تصميم وتنفيذ البرمجيات للنظام المقترح</vt:lpstr>
      <vt:lpstr>تأمن النظام المقترح</vt:lpstr>
      <vt:lpstr>شكراً على حسن استماعكم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ميكنة عملية التفويج فى موسم الحج</dc:title>
  <dc:creator>Ali</dc:creator>
  <cp:lastModifiedBy>Ali</cp:lastModifiedBy>
  <cp:revision>55</cp:revision>
  <dcterms:created xsi:type="dcterms:W3CDTF">2011-04-05T15:12:59Z</dcterms:created>
  <dcterms:modified xsi:type="dcterms:W3CDTF">2011-04-05T17:28:18Z</dcterms:modified>
</cp:coreProperties>
</file>