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64" r:id="rId3"/>
    <p:sldId id="261" r:id="rId4"/>
    <p:sldId id="262" r:id="rId5"/>
    <p:sldId id="263" r:id="rId6"/>
    <p:sldId id="286" r:id="rId7"/>
    <p:sldId id="287" r:id="rId8"/>
    <p:sldId id="265" r:id="rId9"/>
    <p:sldId id="266" r:id="rId10"/>
    <p:sldId id="267" r:id="rId11"/>
    <p:sldId id="289"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8"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575" autoAdjust="0"/>
    <p:restoredTop sz="94660"/>
  </p:normalViewPr>
  <p:slideViewPr>
    <p:cSldViewPr>
      <p:cViewPr varScale="1">
        <p:scale>
          <a:sx n="62" d="100"/>
          <a:sy n="62" d="100"/>
        </p:scale>
        <p:origin x="-105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6B3C572-996E-4397-AE21-61A812C40DE7}" type="datetimeFigureOut">
              <a:rPr lang="ar-SA" smtClean="0"/>
              <a:pPr/>
              <a:t>03/02/31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A5CC8A9-BE0B-4172-ADDC-9C3EED308F27}"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يعتبر الحصول على المعلومة من أكبر العقبات التي تواجه الباحثين في شتى المجالات البحثية مهما كان المصدر.</a:t>
            </a:r>
            <a:endParaRPr lang="ar-SA" dirty="0" smtClean="0"/>
          </a:p>
          <a:p>
            <a:endParaRPr lang="ar-SA" dirty="0"/>
          </a:p>
        </p:txBody>
      </p:sp>
      <p:sp>
        <p:nvSpPr>
          <p:cNvPr id="4" name="Slide Number Placeholder 3"/>
          <p:cNvSpPr>
            <a:spLocks noGrp="1"/>
          </p:cNvSpPr>
          <p:nvPr>
            <p:ph type="sldNum" sz="quarter" idx="10"/>
          </p:nvPr>
        </p:nvSpPr>
        <p:spPr/>
        <p:txBody>
          <a:bodyPr/>
          <a:lstStyle/>
          <a:p>
            <a:fld id="{9A5CC8A9-BE0B-4172-ADDC-9C3EED308F27}" type="slidenum">
              <a:rPr lang="ar-SA" smtClean="0"/>
              <a:pPr/>
              <a:t>2</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635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828800"/>
          </a:xfrm>
        </p:spPr>
        <p:txBody>
          <a:bodyPr>
            <a:noAutofit/>
          </a:bodyPr>
          <a:lstStyle/>
          <a:p>
            <a:r>
              <a:rPr lang="ar-SA" b="1" dirty="0" smtClean="0">
                <a:solidFill>
                  <a:schemeClr val="accent6">
                    <a:lumMod val="75000"/>
                  </a:schemeClr>
                </a:solidFill>
                <a:effectLst>
                  <a:outerShdw blurRad="38100" dist="38100" dir="2700000" algn="tl">
                    <a:srgbClr val="000000">
                      <a:alpha val="43137"/>
                    </a:srgbClr>
                  </a:outerShdw>
                </a:effectLst>
              </a:rPr>
              <a:t>تقنيات لجمع المعلومات في </a:t>
            </a:r>
            <a:br>
              <a:rPr lang="ar-SA" b="1" dirty="0" smtClean="0">
                <a:solidFill>
                  <a:schemeClr val="accent6">
                    <a:lumMod val="75000"/>
                  </a:schemeClr>
                </a:solidFill>
                <a:effectLst>
                  <a:outerShdw blurRad="38100" dist="38100" dir="2700000" algn="tl">
                    <a:srgbClr val="000000">
                      <a:alpha val="43137"/>
                    </a:srgbClr>
                  </a:outerShdw>
                </a:effectLst>
              </a:rPr>
            </a:br>
            <a:r>
              <a:rPr lang="ar-SA" b="1" dirty="0" smtClean="0">
                <a:solidFill>
                  <a:schemeClr val="accent6">
                    <a:lumMod val="75000"/>
                  </a:schemeClr>
                </a:solidFill>
                <a:effectLst>
                  <a:outerShdw blurRad="38100" dist="38100" dir="2700000" algn="tl">
                    <a:srgbClr val="000000">
                      <a:alpha val="43137"/>
                    </a:srgbClr>
                  </a:outerShdw>
                </a:effectLst>
              </a:rPr>
              <a:t>دراسات وأبحاث الحج والعمرة</a:t>
            </a:r>
            <a:endParaRPr lang="ar-SA" b="1" dirty="0">
              <a:solidFill>
                <a:schemeClr val="accent6">
                  <a:lumMod val="7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590800" y="4343400"/>
            <a:ext cx="4419600" cy="1752600"/>
          </a:xfrm>
        </p:spPr>
        <p:txBody>
          <a:bodyPr>
            <a:normAutofit fontScale="25000" lnSpcReduction="20000"/>
          </a:bodyPr>
          <a:lstStyle/>
          <a:p>
            <a:pPr rtl="1"/>
            <a:r>
              <a:rPr lang="ar-SA" sz="11200" b="1" dirty="0" smtClean="0"/>
              <a:t>  د</a:t>
            </a:r>
            <a:r>
              <a:rPr lang="ar-SA" sz="11200" b="1" dirty="0" smtClean="0"/>
              <a:t>. جمال رشيد الكحلوت</a:t>
            </a:r>
          </a:p>
          <a:p>
            <a:pPr rtl="1"/>
            <a:r>
              <a:rPr lang="ar-SA" sz="11200" b="1" dirty="0" smtClean="0"/>
              <a:t>  </a:t>
            </a:r>
            <a:r>
              <a:rPr lang="ar-SA" sz="11200" b="1" dirty="0" smtClean="0"/>
              <a:t>د</a:t>
            </a:r>
            <a:r>
              <a:rPr lang="ar-SA" sz="11200" b="1" dirty="0" smtClean="0"/>
              <a:t>. فاضل محمد </a:t>
            </a:r>
            <a:r>
              <a:rPr lang="ar-SA" sz="11200" b="1" dirty="0" smtClean="0"/>
              <a:t>عثمان</a:t>
            </a:r>
            <a:endParaRPr lang="ar-SA" sz="11200" b="1" dirty="0" smtClean="0"/>
          </a:p>
          <a:p>
            <a:pPr rtl="1"/>
            <a:r>
              <a:rPr lang="ar-SA" sz="11200" b="1" dirty="0" smtClean="0"/>
              <a:t> د</a:t>
            </a:r>
            <a:r>
              <a:rPr lang="ar-SA" sz="11200" b="1" dirty="0" smtClean="0"/>
              <a:t>.  عصام </a:t>
            </a:r>
            <a:r>
              <a:rPr lang="ar-SA" sz="11200" b="1" dirty="0" smtClean="0"/>
              <a:t>علي </a:t>
            </a:r>
            <a:r>
              <a:rPr lang="ar-SA" sz="11200" b="1" dirty="0" smtClean="0"/>
              <a:t>خان</a:t>
            </a:r>
          </a:p>
          <a:p>
            <a:pPr rtl="1"/>
            <a:endParaRPr lang="ar-SA" sz="5500" b="1" dirty="0" smtClean="0"/>
          </a:p>
          <a:p>
            <a:pPr rtl="1"/>
            <a:r>
              <a:rPr lang="ar-SA" sz="8000" b="1" dirty="0" smtClean="0"/>
              <a:t>معهد خادم الحرمين الشريفين لأبحاث الحج</a:t>
            </a:r>
            <a:r>
              <a:rPr lang="ar-SA" sz="4400" b="1" dirty="0" smtClean="0"/>
              <a:t> </a:t>
            </a:r>
            <a:endParaRPr lang="en-US" sz="4400" dirty="0" smtClean="0"/>
          </a:p>
        </p:txBody>
      </p:sp>
      <p:pic>
        <p:nvPicPr>
          <p:cNvPr id="1026" name="Picture 2"/>
          <p:cNvPicPr>
            <a:picLocks noChangeAspect="1" noChangeArrowheads="1"/>
          </p:cNvPicPr>
          <p:nvPr/>
        </p:nvPicPr>
        <p:blipFill>
          <a:blip r:embed="rId2"/>
          <a:srcRect/>
          <a:stretch>
            <a:fillRect/>
          </a:stretch>
        </p:blipFill>
        <p:spPr bwMode="auto">
          <a:xfrm>
            <a:off x="3200400" y="1905000"/>
            <a:ext cx="2682875" cy="24749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rtl="1"/>
            <a:r>
              <a:rPr lang="ar-SA" sz="3600" b="1" dirty="0" smtClean="0">
                <a:solidFill>
                  <a:schemeClr val="accent6">
                    <a:lumMod val="75000"/>
                  </a:schemeClr>
                </a:solidFill>
              </a:rPr>
              <a:t>من أمثلة دراسات المعهد</a:t>
            </a:r>
            <a:endParaRPr lang="ar-SA" sz="3600" b="1" dirty="0">
              <a:solidFill>
                <a:schemeClr val="accent6">
                  <a:lumMod val="75000"/>
                </a:schemeClr>
              </a:solidFill>
            </a:endParaRPr>
          </a:p>
        </p:txBody>
      </p:sp>
      <p:sp>
        <p:nvSpPr>
          <p:cNvPr id="3" name="Content Placeholder 2"/>
          <p:cNvSpPr>
            <a:spLocks noGrp="1"/>
          </p:cNvSpPr>
          <p:nvPr>
            <p:ph idx="1"/>
          </p:nvPr>
        </p:nvSpPr>
        <p:spPr>
          <a:xfrm>
            <a:off x="457200" y="1143000"/>
            <a:ext cx="8229600" cy="4983163"/>
          </a:xfrm>
        </p:spPr>
        <p:txBody>
          <a:bodyPr>
            <a:normAutofit/>
          </a:bodyPr>
          <a:lstStyle/>
          <a:p>
            <a:pPr algn="r" rtl="1"/>
            <a:r>
              <a:rPr lang="ar-SA" sz="2800" b="1" dirty="0" smtClean="0"/>
              <a:t>دراسة قام بها فريق من المعهد والجامعة في حج 1428هـ عن تقييم نظام الحاسب اﻵلي بالمجزرة الحديثة تم فيها زيارات ميدانية لمواقع العمل اعتمداً</a:t>
            </a:r>
            <a:r>
              <a:rPr lang="ar-SA" sz="1100" b="1" dirty="0" smtClean="0"/>
              <a:t> </a:t>
            </a:r>
            <a:r>
              <a:rPr lang="ar-SA" sz="2800" b="1" dirty="0" smtClean="0"/>
              <a:t>على</a:t>
            </a:r>
            <a:r>
              <a:rPr lang="ar-SA" sz="1200" b="1" dirty="0" smtClean="0"/>
              <a:t> </a:t>
            </a:r>
            <a:r>
              <a:rPr lang="ar-SA" sz="2800" b="1" dirty="0" smtClean="0"/>
              <a:t>الملاحظة</a:t>
            </a:r>
            <a:r>
              <a:rPr lang="ar-SA" sz="1200" b="1" dirty="0" smtClean="0"/>
              <a:t> </a:t>
            </a:r>
            <a:r>
              <a:rPr lang="ar-SA" sz="2800" b="1" dirty="0" smtClean="0"/>
              <a:t>البصرية</a:t>
            </a:r>
            <a:r>
              <a:rPr lang="ar-SA" sz="1800" b="1" dirty="0" smtClean="0"/>
              <a:t> </a:t>
            </a:r>
            <a:r>
              <a:rPr lang="ar-SA" sz="2800" b="1" dirty="0" smtClean="0"/>
              <a:t>والتصويرالفوتوغرافي للملاحظات</a:t>
            </a:r>
            <a:r>
              <a:rPr lang="ar-SA" sz="1200" b="1" dirty="0" smtClean="0"/>
              <a:t> </a:t>
            </a:r>
            <a:r>
              <a:rPr lang="ar-SA" sz="2800" b="1" dirty="0" smtClean="0"/>
              <a:t>في أكثر من موقع، إضافة إلى العديد من</a:t>
            </a:r>
            <a:r>
              <a:rPr lang="ar-SA" sz="1400" b="1" dirty="0" smtClean="0"/>
              <a:t> </a:t>
            </a:r>
            <a:r>
              <a:rPr lang="ar-SA" sz="2800" b="1" dirty="0" smtClean="0"/>
              <a:t>التقنيات</a:t>
            </a:r>
            <a:r>
              <a:rPr lang="ar-SA" sz="1200" b="1" dirty="0" smtClean="0"/>
              <a:t> </a:t>
            </a:r>
            <a:r>
              <a:rPr lang="ar-SA" sz="2800" b="1" dirty="0" smtClean="0"/>
              <a:t>الأخرى التي استخدمت في الدراسة.</a:t>
            </a:r>
          </a:p>
          <a:p>
            <a:pPr algn="r" rtl="1"/>
            <a:r>
              <a:rPr lang="ar-SA" sz="2800" b="1" dirty="0" smtClean="0"/>
              <a:t>استخدام الكاميرات الحرارية في التعرف على مستوى الزحام في المسجد الحرام وفي المسجد النبوي وفي عد المشاة ونفذت هذه التجربة بالتعاون مع معهد الميكاترونيكس بجامعة لفبرا، حيث أمكن تطوير جهاز لقياس كثافة الحشود.</a:t>
            </a:r>
            <a:endParaRPr lang="en-US" sz="2800" dirty="0" smtClean="0"/>
          </a:p>
          <a:p>
            <a:pPr algn="r" rtl="1"/>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rcRect/>
          <a:stretch>
            <a:fillRect/>
          </a:stretch>
        </p:blipFill>
        <p:spPr bwMode="auto">
          <a:xfrm>
            <a:off x="609600" y="457200"/>
            <a:ext cx="8001000" cy="6019800"/>
          </a:xfrm>
          <a:prstGeom prst="rect">
            <a:avLst/>
          </a:prstGeom>
          <a:noFill/>
          <a:ln w="6350" cmpd="sng">
            <a:solidFill>
              <a:srgbClr val="000000"/>
            </a:solid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r" rtl="1"/>
            <a:r>
              <a:rPr lang="ar-SA" b="1" u="sng" dirty="0" smtClean="0">
                <a:solidFill>
                  <a:schemeClr val="accent6">
                    <a:lumMod val="75000"/>
                  </a:schemeClr>
                </a:solidFill>
              </a:rPr>
              <a:t>الفوائد</a:t>
            </a:r>
            <a:endParaRPr lang="en-US" dirty="0" smtClean="0">
              <a:solidFill>
                <a:schemeClr val="accent6">
                  <a:lumMod val="75000"/>
                </a:schemeClr>
              </a:solidFill>
            </a:endParaRPr>
          </a:p>
          <a:p>
            <a:pPr marL="514350" lvl="0" indent="-514350" algn="r" rtl="1">
              <a:buFont typeface="+mj-lt"/>
              <a:buAutoNum type="arabicPeriod"/>
            </a:pPr>
            <a:r>
              <a:rPr lang="ar-SA" sz="2800" b="1" dirty="0" smtClean="0"/>
              <a:t>تعطينا معلومات أكثر تفصيلاً ودقة</a:t>
            </a:r>
            <a:endParaRPr lang="en-US" sz="2800" dirty="0" smtClean="0"/>
          </a:p>
          <a:p>
            <a:pPr marL="514350" lvl="0" indent="-514350" algn="r" rtl="1">
              <a:buFont typeface="+mj-lt"/>
              <a:buAutoNum type="arabicPeriod"/>
            </a:pPr>
            <a:r>
              <a:rPr lang="ar-SA" sz="2800" b="1" dirty="0" smtClean="0"/>
              <a:t>تسمح لنا بالحصول على معلومات عن حقائق غير مذكورة في الاستبانة</a:t>
            </a:r>
            <a:endParaRPr lang="en-US" sz="2800" dirty="0" smtClean="0"/>
          </a:p>
          <a:p>
            <a:pPr marL="514350" lvl="0" indent="-514350" algn="r" rtl="1">
              <a:buFont typeface="+mj-lt"/>
              <a:buAutoNum type="arabicPeriod"/>
            </a:pPr>
            <a:r>
              <a:rPr lang="ar-SA" sz="2800" b="1" dirty="0" smtClean="0"/>
              <a:t>تسمح لنا بقياس مصداقية المجيبين عن الاستبانة</a:t>
            </a:r>
          </a:p>
          <a:p>
            <a:pPr marL="514350" lvl="0" indent="-514350" algn="r" rtl="1">
              <a:buNone/>
            </a:pPr>
            <a:endParaRPr lang="en-US" sz="1400" dirty="0" smtClean="0"/>
          </a:p>
          <a:p>
            <a:pPr algn="r" rtl="1"/>
            <a:r>
              <a:rPr lang="ar-SA" b="1" u="sng" dirty="0" smtClean="0">
                <a:solidFill>
                  <a:schemeClr val="accent6">
                    <a:lumMod val="75000"/>
                  </a:schemeClr>
                </a:solidFill>
              </a:rPr>
              <a:t>العيوب</a:t>
            </a:r>
            <a:endParaRPr lang="en-US" dirty="0" smtClean="0">
              <a:solidFill>
                <a:schemeClr val="accent6">
                  <a:lumMod val="75000"/>
                </a:schemeClr>
              </a:solidFill>
            </a:endParaRPr>
          </a:p>
          <a:p>
            <a:pPr marL="514350" lvl="0" indent="-514350" algn="r" rtl="1">
              <a:buFont typeface="+mj-lt"/>
              <a:buAutoNum type="arabicPeriod"/>
            </a:pPr>
            <a:r>
              <a:rPr lang="ar-SA" sz="2800" b="1" dirty="0" smtClean="0"/>
              <a:t>التحيز الحاصل أثناء المراقبات.</a:t>
            </a:r>
            <a:endParaRPr lang="en-US" sz="2800" dirty="0" smtClean="0"/>
          </a:p>
          <a:p>
            <a:pPr marL="514350" lvl="0" indent="-514350" algn="r" rtl="1">
              <a:buFont typeface="+mj-lt"/>
              <a:buAutoNum type="arabicPeriod"/>
            </a:pPr>
            <a:r>
              <a:rPr lang="ar-SA" sz="2800" b="1" dirty="0" smtClean="0"/>
              <a:t>وجود الباحث أو الشخص المراقب قد يؤثر على الموقف.</a:t>
            </a:r>
            <a:endParaRPr lang="en-US" sz="2800" dirty="0" smtClean="0"/>
          </a:p>
          <a:p>
            <a:pPr marL="514350" lvl="0" indent="-514350" algn="r" rtl="1">
              <a:buFont typeface="+mj-lt"/>
              <a:buAutoNum type="arabicPeriod"/>
            </a:pPr>
            <a:r>
              <a:rPr lang="ar-SA" sz="2800" b="1" dirty="0" smtClean="0"/>
              <a:t>عدم حدوث الظاهرة مصادفة أثناء وقت المراقبة.</a:t>
            </a:r>
            <a:endParaRPr lang="en-US" sz="2800" dirty="0" smtClean="0"/>
          </a:p>
          <a:p>
            <a:pPr algn="r" rtl="1"/>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lvl="0" rtl="1"/>
            <a:r>
              <a:rPr lang="ar-SA" b="1" dirty="0" smtClean="0">
                <a:solidFill>
                  <a:schemeClr val="accent6">
                    <a:lumMod val="75000"/>
                  </a:schemeClr>
                </a:solidFill>
              </a:rPr>
              <a:t>3- المقابلات </a:t>
            </a:r>
            <a:r>
              <a:rPr lang="en-US" dirty="0" smtClean="0">
                <a:solidFill>
                  <a:schemeClr val="accent6">
                    <a:lumMod val="75000"/>
                  </a:schemeClr>
                </a:solidFill>
              </a:rPr>
              <a:t>Interviews</a:t>
            </a:r>
            <a:endParaRPr lang="ar-SA" dirty="0">
              <a:solidFill>
                <a:schemeClr val="accent6">
                  <a:lumMod val="75000"/>
                </a:schemeClr>
              </a:solidFill>
            </a:endParaRPr>
          </a:p>
        </p:txBody>
      </p:sp>
      <p:sp>
        <p:nvSpPr>
          <p:cNvPr id="3" name="Content Placeholder 2"/>
          <p:cNvSpPr>
            <a:spLocks noGrp="1"/>
          </p:cNvSpPr>
          <p:nvPr>
            <p:ph idx="1"/>
          </p:nvPr>
        </p:nvSpPr>
        <p:spPr>
          <a:xfrm>
            <a:off x="457200" y="1143000"/>
            <a:ext cx="8229600" cy="5410200"/>
          </a:xfrm>
        </p:spPr>
        <p:txBody>
          <a:bodyPr>
            <a:normAutofit/>
          </a:bodyPr>
          <a:lstStyle/>
          <a:p>
            <a:pPr algn="just" rtl="1"/>
            <a:r>
              <a:rPr lang="ar-SA" sz="2800" b="1" dirty="0" smtClean="0"/>
              <a:t>المقابلات غير المنظمة: تسمى أحياناً المقابلات المتعمقة، وهنا يتم تسجيل المقابلات أو بوجود شخص ثالث يكتب أهم العناصر وتمتاز هذه الطريقة بجمع كم كبيرمن</a:t>
            </a:r>
            <a:r>
              <a:rPr lang="ar-SA" sz="1800" b="1" dirty="0" smtClean="0"/>
              <a:t> </a:t>
            </a:r>
            <a:r>
              <a:rPr lang="ar-SA" sz="2800" b="1" dirty="0" smtClean="0"/>
              <a:t>المعلومات</a:t>
            </a:r>
            <a:r>
              <a:rPr lang="ar-SA" sz="1200" b="1" dirty="0" smtClean="0"/>
              <a:t> </a:t>
            </a:r>
            <a:r>
              <a:rPr lang="ar-SA" sz="2800" b="1" dirty="0" smtClean="0"/>
              <a:t>ولكن</a:t>
            </a:r>
            <a:r>
              <a:rPr lang="ar-SA" sz="1600" b="1" dirty="0" smtClean="0"/>
              <a:t> </a:t>
            </a:r>
            <a:r>
              <a:rPr lang="ar-SA" sz="2800" b="1" dirty="0" smtClean="0"/>
              <a:t>يصعب</a:t>
            </a:r>
            <a:r>
              <a:rPr lang="ar-SA" sz="1600" b="1" dirty="0" smtClean="0"/>
              <a:t> </a:t>
            </a:r>
            <a:r>
              <a:rPr lang="ar-SA" sz="2800" b="1" dirty="0" smtClean="0"/>
              <a:t>تحليلها وأغلب تطبيقات هذا النوع من</a:t>
            </a:r>
            <a:r>
              <a:rPr lang="ar-SA" sz="1800" b="1" dirty="0" smtClean="0"/>
              <a:t> </a:t>
            </a:r>
            <a:r>
              <a:rPr lang="ar-SA" sz="2800" b="1" dirty="0" smtClean="0"/>
              <a:t>جمع</a:t>
            </a:r>
            <a:r>
              <a:rPr lang="ar-SA" sz="1600" b="1" dirty="0" smtClean="0"/>
              <a:t> </a:t>
            </a:r>
            <a:r>
              <a:rPr lang="ar-SA" sz="2800" b="1" dirty="0" smtClean="0"/>
              <a:t>المعلومات في البحوث</a:t>
            </a:r>
            <a:r>
              <a:rPr lang="ar-SA" sz="1600" b="1" dirty="0" smtClean="0"/>
              <a:t> </a:t>
            </a:r>
            <a:r>
              <a:rPr lang="ar-SA" sz="2800" b="1" dirty="0" smtClean="0"/>
              <a:t>النوعية خاصة في أبحاث دراسة الحالة.</a:t>
            </a:r>
          </a:p>
          <a:p>
            <a:pPr algn="r" rtl="1"/>
            <a:r>
              <a:rPr lang="ar-SA" sz="2800" b="1" dirty="0" smtClean="0"/>
              <a:t>المقابلات شبه المنظمة: يعتبر هذا النوع من المقابلات الأكثر شيوعاً في بحوث علم الاجتماع النوعية، وفي هذا النوع من المقابلات يقوم الباحث بعمل قائمة بأسئلة أو عناصر محددة للنقاش.</a:t>
            </a:r>
            <a:endParaRPr lang="ar-SA" sz="2800" dirty="0" smtClean="0"/>
          </a:p>
          <a:p>
            <a:pPr algn="just" rtl="1"/>
            <a:r>
              <a:rPr lang="ar-SA" sz="2800" b="1" dirty="0" smtClean="0"/>
              <a:t>المقابلات المنظمة:أغلب</a:t>
            </a:r>
            <a:r>
              <a:rPr lang="ar-SA" sz="1050" b="1" dirty="0" smtClean="0"/>
              <a:t> </a:t>
            </a:r>
            <a:r>
              <a:rPr lang="ar-SA" sz="2800" b="1" dirty="0" smtClean="0"/>
              <a:t>تطبيقات</a:t>
            </a:r>
            <a:r>
              <a:rPr lang="ar-SA" sz="1050" b="1" dirty="0" smtClean="0"/>
              <a:t> </a:t>
            </a:r>
            <a:r>
              <a:rPr lang="ar-SA" sz="2800" b="1" dirty="0" smtClean="0"/>
              <a:t>هذا</a:t>
            </a:r>
            <a:r>
              <a:rPr lang="ar-SA" sz="1050" b="1" dirty="0" smtClean="0"/>
              <a:t> </a:t>
            </a:r>
            <a:r>
              <a:rPr lang="ar-SA" sz="2800" b="1" dirty="0" smtClean="0"/>
              <a:t>النوع</a:t>
            </a:r>
            <a:r>
              <a:rPr lang="ar-SA" sz="800" b="1" dirty="0" smtClean="0"/>
              <a:t> </a:t>
            </a:r>
            <a:r>
              <a:rPr lang="ar-SA" sz="2800" b="1" dirty="0" smtClean="0"/>
              <a:t>من</a:t>
            </a:r>
            <a:r>
              <a:rPr lang="ar-SA" sz="900" b="1" dirty="0" smtClean="0"/>
              <a:t> </a:t>
            </a:r>
            <a:r>
              <a:rPr lang="ar-SA" sz="2800" b="1" dirty="0" smtClean="0"/>
              <a:t>المقابلات</a:t>
            </a:r>
            <a:r>
              <a:rPr lang="ar-SA" sz="1100" b="1" dirty="0" smtClean="0"/>
              <a:t> </a:t>
            </a:r>
            <a:r>
              <a:rPr lang="ar-SA" sz="2800" b="1" dirty="0" smtClean="0"/>
              <a:t>هو</a:t>
            </a:r>
            <a:r>
              <a:rPr lang="ar-SA" sz="1400" b="1" dirty="0" smtClean="0"/>
              <a:t> </a:t>
            </a:r>
            <a:r>
              <a:rPr lang="ar-SA" sz="2800" b="1" dirty="0" smtClean="0"/>
              <a:t>المستخدم في أبحاث ودراسات المعهد، حيث يقوم المحاور بسؤال الشخص أسئلة محددة من قائمة أو استبانة ويضع إشارة على الإجابة المختارة، ويطبق هذا النوع أيضاً بشكل واسع في بحوث التسويق.</a:t>
            </a:r>
            <a:endParaRPr lang="ar-SA"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solidFill>
                  <a:schemeClr val="accent6">
                    <a:lumMod val="75000"/>
                  </a:schemeClr>
                </a:solidFill>
              </a:rPr>
              <a:t>من أمثلة دراسات المعهد</a:t>
            </a:r>
            <a:endParaRPr lang="ar-SA" sz="3600" b="1" dirty="0">
              <a:solidFill>
                <a:schemeClr val="accent6">
                  <a:lumMod val="75000"/>
                </a:schemeClr>
              </a:solidFill>
            </a:endParaRPr>
          </a:p>
        </p:txBody>
      </p:sp>
      <p:sp>
        <p:nvSpPr>
          <p:cNvPr id="3" name="Content Placeholder 2"/>
          <p:cNvSpPr>
            <a:spLocks noGrp="1"/>
          </p:cNvSpPr>
          <p:nvPr>
            <p:ph idx="1"/>
          </p:nvPr>
        </p:nvSpPr>
        <p:spPr>
          <a:xfrm>
            <a:off x="457200" y="1295400"/>
            <a:ext cx="8229600" cy="4830763"/>
          </a:xfrm>
        </p:spPr>
        <p:txBody>
          <a:bodyPr>
            <a:normAutofit/>
          </a:bodyPr>
          <a:lstStyle/>
          <a:p>
            <a:pPr algn="r" rtl="1"/>
            <a:r>
              <a:rPr lang="ar-SA" sz="2800" b="1" dirty="0" smtClean="0"/>
              <a:t>سلسلة</a:t>
            </a:r>
            <a:r>
              <a:rPr lang="ar-SA" sz="1200" b="1" dirty="0" smtClean="0"/>
              <a:t> </a:t>
            </a:r>
            <a:r>
              <a:rPr lang="ar-SA" sz="2800" b="1" dirty="0" smtClean="0"/>
              <a:t>دراسات الخصائص</a:t>
            </a:r>
            <a:r>
              <a:rPr lang="ar-SA" sz="1600" b="1" dirty="0" smtClean="0"/>
              <a:t> </a:t>
            </a:r>
            <a:r>
              <a:rPr lang="ar-SA" sz="2800" b="1" dirty="0" smtClean="0"/>
              <a:t>الديموغرافية للحجاج والمعتمرين في جمع بياناتها على المقابلات عن طريق تصميم استبانة جمع معلومات مجهزة بأسئلة محددة</a:t>
            </a:r>
            <a:endParaRPr lang="ar-SA" sz="2800" dirty="0" smtClean="0"/>
          </a:p>
          <a:p>
            <a:pPr algn="r" rtl="1"/>
            <a:r>
              <a:rPr lang="ar-SA" sz="2800" b="1" dirty="0" smtClean="0"/>
              <a:t>نفذت دراسة تطبيقية على الحجاح في موسم حج 1429هـ  عن الصعوبات التي واجهتهم في الحج ويقوم الشخص المحاور بسؤال المستجيب ويسجل إجابته النصية في المكان المخصص لها في ورقة الملاحظات، ومن ثم ترمز هذه الإجابات وتحلل بأسلوب نوعي.</a:t>
            </a:r>
            <a:endParaRPr lang="en-US"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5287963"/>
          </a:xfrm>
        </p:spPr>
        <p:txBody>
          <a:bodyPr>
            <a:normAutofit fontScale="92500" lnSpcReduction="10000"/>
          </a:bodyPr>
          <a:lstStyle/>
          <a:p>
            <a:pPr algn="r" rtl="1"/>
            <a:r>
              <a:rPr lang="ar-SA" b="1" u="sng" dirty="0" smtClean="0">
                <a:solidFill>
                  <a:schemeClr val="accent6">
                    <a:lumMod val="75000"/>
                  </a:schemeClr>
                </a:solidFill>
              </a:rPr>
              <a:t>الفوائد</a:t>
            </a:r>
            <a:r>
              <a:rPr lang="ar-SA" b="1" dirty="0" smtClean="0">
                <a:solidFill>
                  <a:schemeClr val="accent6">
                    <a:lumMod val="75000"/>
                  </a:schemeClr>
                </a:solidFill>
              </a:rPr>
              <a:t> </a:t>
            </a:r>
            <a:endParaRPr lang="en-US" dirty="0" smtClean="0">
              <a:solidFill>
                <a:schemeClr val="accent6">
                  <a:lumMod val="75000"/>
                </a:schemeClr>
              </a:solidFill>
            </a:endParaRPr>
          </a:p>
          <a:p>
            <a:pPr marL="514350" lvl="0" indent="-514350" algn="r" rtl="1">
              <a:buFont typeface="+mj-lt"/>
              <a:buAutoNum type="arabicPeriod"/>
            </a:pPr>
            <a:r>
              <a:rPr lang="ar-SA" b="1" dirty="0" smtClean="0"/>
              <a:t>مناسبتها لغير المتعلمين أو الأميين</a:t>
            </a:r>
            <a:endParaRPr lang="en-US" dirty="0" smtClean="0"/>
          </a:p>
          <a:p>
            <a:pPr marL="514350" lvl="0" indent="-514350" algn="r" rtl="1">
              <a:buFont typeface="+mj-lt"/>
              <a:buAutoNum type="arabicPeriod"/>
            </a:pPr>
            <a:r>
              <a:rPr lang="ar-SA" b="1" dirty="0" smtClean="0"/>
              <a:t> إمكانية توضيح الأسئلة بأسلوب آخر أو بلغة أخرى</a:t>
            </a:r>
            <a:endParaRPr lang="en-US" dirty="0" smtClean="0"/>
          </a:p>
          <a:p>
            <a:pPr marL="514350" lvl="0" indent="-514350" algn="r" rtl="1">
              <a:buFont typeface="+mj-lt"/>
              <a:buAutoNum type="arabicPeriod"/>
            </a:pPr>
            <a:r>
              <a:rPr lang="ar-SA" b="1" dirty="0" smtClean="0"/>
              <a:t>معدل استجابة مرتفع</a:t>
            </a:r>
            <a:endParaRPr lang="en-US" dirty="0" smtClean="0"/>
          </a:p>
          <a:p>
            <a:pPr algn="r" rtl="1"/>
            <a:r>
              <a:rPr lang="ar-SA" b="1" u="sng" dirty="0" smtClean="0">
                <a:solidFill>
                  <a:schemeClr val="accent6">
                    <a:lumMod val="75000"/>
                  </a:schemeClr>
                </a:solidFill>
              </a:rPr>
              <a:t>العيوب</a:t>
            </a:r>
            <a:endParaRPr lang="en-US" dirty="0" smtClean="0">
              <a:solidFill>
                <a:schemeClr val="accent6">
                  <a:lumMod val="75000"/>
                </a:schemeClr>
              </a:solidFill>
            </a:endParaRPr>
          </a:p>
          <a:p>
            <a:pPr marL="514350" indent="-514350" algn="r" rtl="1">
              <a:buFont typeface="+mj-lt"/>
              <a:buAutoNum type="arabicPeriod"/>
            </a:pPr>
            <a:r>
              <a:rPr lang="ar-SA" b="1" dirty="0" smtClean="0"/>
              <a:t>وجود الباحث أو من يدير المقابلة قد يؤثر على استجابات المشاركين في البحث</a:t>
            </a:r>
            <a:endParaRPr lang="en-US" dirty="0" smtClean="0"/>
          </a:p>
          <a:p>
            <a:pPr marL="514350" indent="-514350" algn="r" rtl="1">
              <a:buFont typeface="+mj-lt"/>
              <a:buAutoNum type="arabicPeriod"/>
            </a:pPr>
            <a:r>
              <a:rPr lang="ar-SA" b="1" dirty="0" smtClean="0"/>
              <a:t>تسجيل الحوادث قد يكون أقل مما لو تمت بالملاحظة أو المراقبة</a:t>
            </a:r>
            <a:endParaRPr lang="en-US" dirty="0" smtClean="0"/>
          </a:p>
          <a:p>
            <a:pPr marL="514350" indent="-514350" algn="r" rtl="1">
              <a:buFont typeface="+mj-lt"/>
              <a:buAutoNum type="arabicPeriod"/>
            </a:pPr>
            <a:r>
              <a:rPr lang="ar-SA" b="1" dirty="0" smtClean="0"/>
              <a:t>قطع المقابلة من قبل المشارك لأي سبب دون الإجابة على بقية الأسئلة</a:t>
            </a:r>
            <a:endParaRPr lang="en-US" dirty="0" smtClean="0"/>
          </a:p>
          <a:p>
            <a:pPr algn="r" rtl="1"/>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lvl="0" rtl="1"/>
            <a:r>
              <a:rPr lang="ar-SA" b="1" dirty="0" smtClean="0">
                <a:solidFill>
                  <a:schemeClr val="accent6">
                    <a:lumMod val="75000"/>
                  </a:schemeClr>
                </a:solidFill>
              </a:rPr>
              <a:t>4- المجموعات المركزة </a:t>
            </a:r>
            <a:r>
              <a:rPr lang="en-US" dirty="0" smtClean="0">
                <a:solidFill>
                  <a:schemeClr val="accent6">
                    <a:lumMod val="75000"/>
                  </a:schemeClr>
                </a:solidFill>
              </a:rPr>
              <a:t>Focus groups </a:t>
            </a:r>
            <a:endParaRPr lang="ar-SA" dirty="0">
              <a:solidFill>
                <a:schemeClr val="accent6">
                  <a:lumMod val="75000"/>
                </a:schemeClr>
              </a:solidFill>
            </a:endParaRPr>
          </a:p>
        </p:txBody>
      </p:sp>
      <p:sp>
        <p:nvSpPr>
          <p:cNvPr id="3" name="Content Placeholder 2"/>
          <p:cNvSpPr>
            <a:spLocks noGrp="1"/>
          </p:cNvSpPr>
          <p:nvPr>
            <p:ph idx="1"/>
          </p:nvPr>
        </p:nvSpPr>
        <p:spPr>
          <a:xfrm>
            <a:off x="457200" y="1371600"/>
            <a:ext cx="8229600" cy="4525963"/>
          </a:xfrm>
        </p:spPr>
        <p:txBody>
          <a:bodyPr/>
          <a:lstStyle/>
          <a:p>
            <a:pPr algn="r" rtl="1"/>
            <a:r>
              <a:rPr lang="ar-SA" b="1" dirty="0" smtClean="0"/>
              <a:t>تتكون من عدد قليل من المشاركين يتراوح من 6 إلى 10 أفراد من ثقافات متقاربة وذو خبرة بمجال البحث</a:t>
            </a:r>
          </a:p>
          <a:p>
            <a:pPr algn="r" rtl="1"/>
            <a:r>
              <a:rPr lang="ar-SA" b="1" dirty="0" smtClean="0"/>
              <a:t>وجود مشرف يدير الحوار ويسأل أسئلة محددة أو يثير مواضيع متخصصة</a:t>
            </a:r>
          </a:p>
          <a:p>
            <a:pPr algn="r" rtl="1"/>
            <a:r>
              <a:rPr lang="ar-SA" b="1" dirty="0" smtClean="0"/>
              <a:t>شخص آخر على الأقل يراقب ويتحدث عن الموضوع المرتبط بالدراسة أو يقدم عرضاً مرئياً عنه.</a:t>
            </a:r>
          </a:p>
          <a:p>
            <a:pPr algn="r" rtl="1"/>
            <a:r>
              <a:rPr lang="ar-SA" b="1" dirty="0" smtClean="0"/>
              <a:t>عادة ما تسجل هذه اللقاءات بالفيديو أو تسجل صوتياً فقط</a:t>
            </a:r>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solidFill>
                  <a:schemeClr val="accent6">
                    <a:lumMod val="75000"/>
                  </a:schemeClr>
                </a:solidFill>
              </a:rPr>
              <a:t>من أمثلة دراسات المعهد</a:t>
            </a:r>
            <a:endParaRPr lang="ar-SA" sz="3600" b="1" dirty="0">
              <a:solidFill>
                <a:schemeClr val="accent6">
                  <a:lumMod val="75000"/>
                </a:schemeClr>
              </a:solidFill>
            </a:endParaRPr>
          </a:p>
        </p:txBody>
      </p:sp>
      <p:sp>
        <p:nvSpPr>
          <p:cNvPr id="3" name="Content Placeholder 2"/>
          <p:cNvSpPr>
            <a:spLocks noGrp="1"/>
          </p:cNvSpPr>
          <p:nvPr>
            <p:ph idx="1"/>
          </p:nvPr>
        </p:nvSpPr>
        <p:spPr>
          <a:xfrm>
            <a:off x="457200" y="1371600"/>
            <a:ext cx="8229600" cy="4754563"/>
          </a:xfrm>
        </p:spPr>
        <p:txBody>
          <a:bodyPr>
            <a:normAutofit/>
          </a:bodyPr>
          <a:lstStyle/>
          <a:p>
            <a:pPr algn="r" rtl="1"/>
            <a:r>
              <a:rPr lang="ar-SA" sz="2800" b="1" dirty="0" smtClean="0"/>
              <a:t>نفذت في المعهد دراسة عن توطين وظائف العاملين في الحج والعمرة ، حيث تم عقد مجموعة نقاش مع ممثلين من شركات حجاج الداخل وشركات ومؤسسات معتمري الخارج  ومؤسسات الطوافة وشركات نقل الحجاج</a:t>
            </a:r>
            <a:endParaRPr lang="en-US" sz="2800" dirty="0" smtClean="0"/>
          </a:p>
          <a:p>
            <a:pPr algn="r" rtl="1"/>
            <a:r>
              <a:rPr lang="ar-SA" sz="2800" b="1" dirty="0" smtClean="0"/>
              <a:t>نفذ في المعهد دراسة عن الحد من دخول الحجاج بأمتعتهم إلى جسر الجمرات فقد تم استطلاع آراء عدد من المسئولين ذوي الخبرة من عدة جهات عاملة في الحج في أكثر من لقاء.</a:t>
            </a:r>
            <a:endParaRPr lang="en-US" sz="2800" dirty="0" smtClean="0"/>
          </a:p>
          <a:p>
            <a:pPr algn="r" rtl="1"/>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10000"/>
          </a:bodyPr>
          <a:lstStyle/>
          <a:p>
            <a:pPr algn="r" rtl="1"/>
            <a:r>
              <a:rPr lang="ar-SA" b="1" u="sng" dirty="0" smtClean="0">
                <a:solidFill>
                  <a:schemeClr val="accent6">
                    <a:lumMod val="75000"/>
                  </a:schemeClr>
                </a:solidFill>
              </a:rPr>
              <a:t>الفوائد</a:t>
            </a:r>
            <a:endParaRPr lang="en-US" dirty="0" smtClean="0">
              <a:solidFill>
                <a:schemeClr val="accent6">
                  <a:lumMod val="75000"/>
                </a:schemeClr>
              </a:solidFill>
            </a:endParaRPr>
          </a:p>
          <a:p>
            <a:pPr marL="898525" lvl="0" indent="-533400" algn="r" rtl="1">
              <a:buFont typeface="+mj-lt"/>
              <a:buAutoNum type="arabicPeriod"/>
            </a:pPr>
            <a:r>
              <a:rPr lang="ar-SA" b="1" dirty="0" smtClean="0"/>
              <a:t>توفر معلومات وصفية متعمقة عن الموضوع المطروح</a:t>
            </a:r>
            <a:endParaRPr lang="en-US" dirty="0" smtClean="0"/>
          </a:p>
          <a:p>
            <a:pPr marL="898525" lvl="0" indent="-533400" algn="r" rtl="1">
              <a:buFont typeface="+mj-lt"/>
              <a:buAutoNum type="arabicPeriod"/>
            </a:pPr>
            <a:r>
              <a:rPr lang="ar-SA" b="1" dirty="0" smtClean="0"/>
              <a:t>توجيه جمع المعلومات من المصارد الأخرى بشكل أفضل</a:t>
            </a:r>
            <a:endParaRPr lang="en-US" dirty="0" smtClean="0"/>
          </a:p>
          <a:p>
            <a:pPr marL="898525" lvl="0" indent="-533400" algn="r" rtl="1">
              <a:buFont typeface="+mj-lt"/>
              <a:buAutoNum type="arabicPeriod"/>
            </a:pPr>
            <a:r>
              <a:rPr lang="ar-SA" b="1" dirty="0" smtClean="0"/>
              <a:t>تقليل التحيز من قبل الباحثين حيال بعض المواضيع</a:t>
            </a:r>
            <a:endParaRPr lang="en-US" dirty="0" smtClean="0"/>
          </a:p>
          <a:p>
            <a:pPr marL="898525" lvl="0" indent="-533400" algn="r" rtl="1">
              <a:buFont typeface="+mj-lt"/>
              <a:buAutoNum type="arabicPeriod"/>
            </a:pPr>
            <a:r>
              <a:rPr lang="ar-SA" b="1" dirty="0" smtClean="0"/>
              <a:t>مساعدة المناقشين في تذكير بعضهم بتفاصيل تكون منسية</a:t>
            </a:r>
            <a:endParaRPr lang="en-US" dirty="0" smtClean="0"/>
          </a:p>
          <a:p>
            <a:pPr algn="r" rtl="1"/>
            <a:r>
              <a:rPr lang="ar-SA" b="1" u="sng" dirty="0" smtClean="0">
                <a:solidFill>
                  <a:schemeClr val="accent6">
                    <a:lumMod val="75000"/>
                  </a:schemeClr>
                </a:solidFill>
              </a:rPr>
              <a:t>العيوب</a:t>
            </a:r>
            <a:r>
              <a:rPr lang="ar-SA" b="1" dirty="0" smtClean="0">
                <a:solidFill>
                  <a:schemeClr val="accent6">
                    <a:lumMod val="75000"/>
                  </a:schemeClr>
                </a:solidFill>
              </a:rPr>
              <a:t> </a:t>
            </a:r>
            <a:endParaRPr lang="en-US" dirty="0" smtClean="0">
              <a:solidFill>
                <a:schemeClr val="accent6">
                  <a:lumMod val="75000"/>
                </a:schemeClr>
              </a:solidFill>
            </a:endParaRPr>
          </a:p>
          <a:p>
            <a:pPr marL="898525" lvl="0" indent="-533400" algn="r" rtl="1">
              <a:buFont typeface="+mj-lt"/>
              <a:buAutoNum type="arabicPeriod"/>
            </a:pPr>
            <a:r>
              <a:rPr lang="ar-SA" b="1" dirty="0" smtClean="0"/>
              <a:t>تردد أو خجل بعض المشاركين في المساهمة بالرأي</a:t>
            </a:r>
            <a:endParaRPr lang="en-US" dirty="0" smtClean="0"/>
          </a:p>
          <a:p>
            <a:pPr marL="898525" lvl="0" indent="-533400" algn="r" rtl="1">
              <a:buFont typeface="+mj-lt"/>
              <a:buAutoNum type="arabicPeriod"/>
            </a:pPr>
            <a:r>
              <a:rPr lang="ar-SA" b="1" dirty="0" smtClean="0"/>
              <a:t>قد لاتتاح الفرصة لكل شخص أن يساهم</a:t>
            </a:r>
            <a:endParaRPr lang="en-US" dirty="0" smtClean="0"/>
          </a:p>
          <a:p>
            <a:pPr marL="898525" lvl="0" indent="-533400" algn="r" rtl="1">
              <a:buFont typeface="+mj-lt"/>
              <a:buAutoNum type="arabicPeriod"/>
            </a:pPr>
            <a:r>
              <a:rPr lang="ar-SA" b="1" dirty="0" smtClean="0"/>
              <a:t>سيطرة أواستبداد عدد محدد من المشاركين بمجرى النقاش</a:t>
            </a:r>
            <a:endParaRPr lang="en-US" dirty="0" smtClean="0"/>
          </a:p>
          <a:p>
            <a:pPr marL="898525" lvl="0" indent="-533400" algn="r" rtl="1">
              <a:buFont typeface="+mj-lt"/>
              <a:buAutoNum type="arabicPeriod"/>
            </a:pPr>
            <a:r>
              <a:rPr lang="ar-SA" b="1" dirty="0" smtClean="0"/>
              <a:t>يصعب الحصول على آراء منفصلة من كل مشارك</a:t>
            </a:r>
            <a:endParaRPr lang="en-US" dirty="0" smtClean="0"/>
          </a:p>
          <a:p>
            <a:pPr algn="r" rtl="1"/>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solidFill>
                  <a:schemeClr val="accent6">
                    <a:lumMod val="75000"/>
                  </a:schemeClr>
                </a:solidFill>
              </a:rPr>
              <a:t>5- حلقات أو ورش العمل  </a:t>
            </a:r>
            <a:r>
              <a:rPr lang="en-US" dirty="0" smtClean="0">
                <a:solidFill>
                  <a:schemeClr val="accent6">
                    <a:lumMod val="75000"/>
                  </a:schemeClr>
                </a:solidFill>
              </a:rPr>
              <a:t>Workshops</a:t>
            </a:r>
            <a:endParaRPr lang="ar-SA" dirty="0">
              <a:solidFill>
                <a:schemeClr val="accent6">
                  <a:lumMod val="75000"/>
                </a:schemeClr>
              </a:solidFill>
            </a:endParaRPr>
          </a:p>
        </p:txBody>
      </p:sp>
      <p:sp>
        <p:nvSpPr>
          <p:cNvPr id="3" name="Content Placeholder 2"/>
          <p:cNvSpPr>
            <a:spLocks noGrp="1"/>
          </p:cNvSpPr>
          <p:nvPr>
            <p:ph idx="1"/>
          </p:nvPr>
        </p:nvSpPr>
        <p:spPr/>
        <p:txBody>
          <a:bodyPr>
            <a:normAutofit fontScale="85000" lnSpcReduction="10000"/>
          </a:bodyPr>
          <a:lstStyle/>
          <a:p>
            <a:pPr algn="r" rtl="1"/>
            <a:r>
              <a:rPr lang="ar-SA" b="1" dirty="0" smtClean="0"/>
              <a:t>الوسائل الفعالة جداً لتداول الرأي وتدارس الموضوع من كافة جوانبه</a:t>
            </a:r>
          </a:p>
          <a:p>
            <a:pPr algn="r" rtl="1"/>
            <a:r>
              <a:rPr lang="ar-SA" b="1" dirty="0" smtClean="0"/>
              <a:t>يدعى إليها مختصون وممارسون وأهل خبرة ومن لهم علاقة مباشرة أو غير مباشرة بالموضوع قيد الدراسة</a:t>
            </a:r>
          </a:p>
          <a:p>
            <a:pPr algn="r" rtl="1"/>
            <a:r>
              <a:rPr lang="ar-SA" b="1" dirty="0" smtClean="0"/>
              <a:t>يطلب من بعض المشاركين أعداد ورقة عمل في مجال اهتمامهم</a:t>
            </a:r>
          </a:p>
          <a:p>
            <a:pPr algn="r" rtl="1"/>
            <a:r>
              <a:rPr lang="ar-SA" b="1" dirty="0" smtClean="0"/>
              <a:t>يطلع المشاركون في الحلقة على كافة وجهات النظر والظروف المحيطة بها.</a:t>
            </a:r>
          </a:p>
          <a:p>
            <a:pPr algn="r" rtl="1"/>
            <a:r>
              <a:rPr lang="ar-SA" b="1" dirty="0" smtClean="0"/>
              <a:t>تشكل مجموعات عمل فرعية لمناقشة بعض الجوانب بكافة تفاصيلها. </a:t>
            </a:r>
          </a:p>
          <a:p>
            <a:pPr algn="r" rtl="1"/>
            <a:r>
              <a:rPr lang="ar-SA" b="1" dirty="0" smtClean="0"/>
              <a:t>تمثل الإدارة الناجحة لحلقة العمل من أهم العناصر للوصول إلى نتائج إيجابية وقرارات عملية يمكن تنفيذها.</a:t>
            </a: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lgn="ctr" rtl="1">
              <a:buNone/>
            </a:pPr>
            <a:r>
              <a:rPr lang="ar-SA" b="1" dirty="0" smtClean="0"/>
              <a:t>يهدف هذا البحث إلى</a:t>
            </a:r>
          </a:p>
          <a:p>
            <a:pPr algn="ctr" rtl="1">
              <a:buNone/>
            </a:pPr>
            <a:r>
              <a:rPr lang="ar-SA" b="1" dirty="0" smtClean="0"/>
              <a:t> التعرف على مختلف أنواع آليات وتقنيات جمع البيانات وفوائد وعيوب كل منها</a:t>
            </a:r>
          </a:p>
          <a:p>
            <a:pPr algn="r" rtl="1">
              <a:buNone/>
            </a:pPr>
            <a:endParaRPr lang="ar-SA" sz="2000" b="1" dirty="0" smtClean="0"/>
          </a:p>
          <a:p>
            <a:pPr algn="ctr" rtl="1">
              <a:buNone/>
            </a:pPr>
            <a:r>
              <a:rPr lang="ar-SA" b="1" dirty="0" smtClean="0"/>
              <a:t>ربط هذه الآليات بنماذج من أبحاث ودراسات معهد خادم الحرمين الشريفين لأبحاث </a:t>
            </a:r>
            <a:r>
              <a:rPr lang="ar-SA" b="1" dirty="0" smtClean="0"/>
              <a:t>الحج</a:t>
            </a:r>
            <a:endParaRPr lang="ar-SA" b="1" dirty="0" smtClean="0"/>
          </a:p>
          <a:p>
            <a:pPr algn="ctr" rtl="1">
              <a:buNone/>
            </a:pPr>
            <a:endParaRPr lang="ar-SA" sz="2000" b="1" dirty="0" smtClean="0"/>
          </a:p>
          <a:p>
            <a:pPr algn="ctr" rtl="1">
              <a:buNone/>
            </a:pPr>
            <a:r>
              <a:rPr lang="ar-SA" b="1" dirty="0" smtClean="0"/>
              <a:t>توضيح مكاسب استخدام أكثر من تقنية لجمع المعلومات</a:t>
            </a:r>
          </a:p>
          <a:p>
            <a:pPr algn="ctr" rtl="1">
              <a:buNone/>
            </a:pPr>
            <a:r>
              <a:rPr lang="ar-SA" b="1" dirty="0" smtClean="0"/>
              <a:t> لمشروع واحد</a:t>
            </a: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ar-SA" sz="3600" b="1" dirty="0" smtClean="0">
                <a:solidFill>
                  <a:schemeClr val="accent6">
                    <a:lumMod val="75000"/>
                  </a:schemeClr>
                </a:solidFill>
              </a:rPr>
              <a:t>من أمثلة دراسات المعهد</a:t>
            </a:r>
            <a:endParaRPr lang="ar-SA" sz="3600" b="1" dirty="0">
              <a:solidFill>
                <a:schemeClr val="accent6">
                  <a:lumMod val="75000"/>
                </a:schemeClr>
              </a:solidFill>
            </a:endParaRPr>
          </a:p>
        </p:txBody>
      </p:sp>
      <p:sp>
        <p:nvSpPr>
          <p:cNvPr id="3" name="Content Placeholder 2"/>
          <p:cNvSpPr>
            <a:spLocks noGrp="1"/>
          </p:cNvSpPr>
          <p:nvPr>
            <p:ph idx="1"/>
          </p:nvPr>
        </p:nvSpPr>
        <p:spPr>
          <a:xfrm>
            <a:off x="457200" y="1295400"/>
            <a:ext cx="8229600" cy="4525963"/>
          </a:xfrm>
        </p:spPr>
        <p:txBody>
          <a:bodyPr>
            <a:normAutofit/>
          </a:bodyPr>
          <a:lstStyle/>
          <a:p>
            <a:pPr algn="r" rtl="1"/>
            <a:r>
              <a:rPr lang="ar-SA" sz="3000" b="1" dirty="0" smtClean="0"/>
              <a:t>أسهمت حلقات العمل المتعددة، والاجتماعات الفنية المتفرعة منها، في كشف ودراسة تفاصيل دقيقة وجوانب مهمة في النقل بالحافلات الترددية، ولقد كان لها دور فعال في نجاح التطبيق من أول تجربة في حج 1416هـ</a:t>
            </a:r>
          </a:p>
          <a:p>
            <a:pPr algn="r" rtl="1"/>
            <a:r>
              <a:rPr lang="ar-SA" sz="2800" b="1" dirty="0" smtClean="0"/>
              <a:t>شارك المعهد في سلسلة ورش العمل التي أقامتها وزارة الشئون البلدية والقروية قبل وخلال بناء منشأة الجمرات الحديثة بمنى (1427هـ - 1430 هـ)، حيث نوقش بالتفصيل جوانب متعددة، تتعلق بالتخطيط لاتجاهات الحركة، وإدارة الحشود، وتوعية الحجاج، والخطط التشغيلية للجهات المشاركة وغيرها.</a:t>
            </a:r>
            <a:endParaRPr lang="ar-SA" sz="3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r" rtl="1"/>
            <a:r>
              <a:rPr lang="ar-SA" b="1" u="sng" dirty="0" smtClean="0">
                <a:solidFill>
                  <a:schemeClr val="accent6">
                    <a:lumMod val="75000"/>
                  </a:schemeClr>
                </a:solidFill>
              </a:rPr>
              <a:t>الفوائد</a:t>
            </a:r>
            <a:r>
              <a:rPr lang="ar-SA" b="1" dirty="0" smtClean="0">
                <a:solidFill>
                  <a:schemeClr val="accent6">
                    <a:lumMod val="75000"/>
                  </a:schemeClr>
                </a:solidFill>
              </a:rPr>
              <a:t> </a:t>
            </a:r>
            <a:endParaRPr lang="en-US" dirty="0" smtClean="0">
              <a:solidFill>
                <a:schemeClr val="accent6">
                  <a:lumMod val="75000"/>
                </a:schemeClr>
              </a:solidFill>
            </a:endParaRPr>
          </a:p>
          <a:p>
            <a:pPr marL="715963" lvl="0" indent="-350838" algn="r" rtl="1">
              <a:buFont typeface="+mj-lt"/>
              <a:buAutoNum type="arabicPeriod"/>
            </a:pPr>
            <a:r>
              <a:rPr lang="ar-SA" b="1" dirty="0" smtClean="0"/>
              <a:t> التعرف على مجالات لم تكن متاحة للباحثين مسبقاً.</a:t>
            </a:r>
            <a:endParaRPr lang="en-US" dirty="0" smtClean="0"/>
          </a:p>
          <a:p>
            <a:pPr marL="715963" lvl="0" indent="-350838" algn="r" rtl="1">
              <a:buFont typeface="+mj-lt"/>
              <a:buAutoNum type="arabicPeriod"/>
            </a:pPr>
            <a:r>
              <a:rPr lang="ar-SA" b="1" dirty="0" smtClean="0"/>
              <a:t> تسويق لمنتج الدراسة قبل إنجازها من مختلف الجهات.</a:t>
            </a:r>
            <a:endParaRPr lang="en-US" dirty="0" smtClean="0"/>
          </a:p>
          <a:p>
            <a:pPr marL="715963" lvl="0" indent="-350838" algn="r" rtl="1">
              <a:buFont typeface="+mj-lt"/>
              <a:buAutoNum type="arabicPeriod"/>
            </a:pPr>
            <a:r>
              <a:rPr lang="ar-SA" b="1" dirty="0" smtClean="0"/>
              <a:t> اتخاذ حلول سريعة لظواهر محددة.</a:t>
            </a:r>
            <a:endParaRPr lang="en-US" dirty="0" smtClean="0"/>
          </a:p>
          <a:p>
            <a:pPr algn="r" rtl="1"/>
            <a:r>
              <a:rPr lang="ar-SA" b="1" u="sng" dirty="0" smtClean="0">
                <a:solidFill>
                  <a:schemeClr val="accent6">
                    <a:lumMod val="75000"/>
                  </a:schemeClr>
                </a:solidFill>
              </a:rPr>
              <a:t>العيوب</a:t>
            </a:r>
            <a:endParaRPr lang="en-US" dirty="0" smtClean="0">
              <a:solidFill>
                <a:schemeClr val="accent6">
                  <a:lumMod val="75000"/>
                </a:schemeClr>
              </a:solidFill>
            </a:endParaRPr>
          </a:p>
          <a:p>
            <a:pPr marL="808038" lvl="0" indent="-442913" algn="r" rtl="1">
              <a:buFont typeface="+mj-lt"/>
              <a:buAutoNum type="arabicPeriod"/>
            </a:pPr>
            <a:r>
              <a:rPr lang="ar-SA" b="1" dirty="0" smtClean="0"/>
              <a:t>ضعف مشاركة بعض المشمولين في ورش العمل</a:t>
            </a:r>
            <a:endParaRPr lang="en-US" dirty="0" smtClean="0"/>
          </a:p>
          <a:p>
            <a:pPr marL="808038" lvl="0" indent="-442913" algn="r" rtl="1">
              <a:buFont typeface="+mj-lt"/>
              <a:buAutoNum type="arabicPeriod"/>
            </a:pPr>
            <a:r>
              <a:rPr lang="ar-SA" b="1" dirty="0" smtClean="0"/>
              <a:t>التكلف المادية المرتفعة لمثل هذه الورش.</a:t>
            </a:r>
            <a:endParaRPr lang="en-US" dirty="0" smtClean="0"/>
          </a:p>
          <a:p>
            <a:pPr marL="808038" lvl="0" indent="-442913" algn="r" rtl="1">
              <a:buFont typeface="+mj-lt"/>
              <a:buAutoNum type="arabicPeriod"/>
            </a:pPr>
            <a:r>
              <a:rPr lang="ar-SA" b="1" dirty="0" smtClean="0"/>
              <a:t>قد يؤدي النقاش إلى توجيه البحث في اتجاهات بعيدة عن الأهداف الموضوعة له.</a:t>
            </a:r>
            <a:endParaRPr lang="en-US" dirty="0" smtClean="0"/>
          </a:p>
          <a:p>
            <a:pPr algn="r" rtl="1"/>
            <a:endParaRPr lang="ar-S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rtl="1"/>
            <a:r>
              <a:rPr lang="ar-SA" b="1" dirty="0" smtClean="0">
                <a:solidFill>
                  <a:schemeClr val="accent6">
                    <a:lumMod val="75000"/>
                  </a:schemeClr>
                </a:solidFill>
              </a:rPr>
              <a:t>6- الاستبانات المكتوبة </a:t>
            </a:r>
            <a:r>
              <a:rPr lang="en-US" dirty="0" smtClean="0">
                <a:solidFill>
                  <a:schemeClr val="accent6">
                    <a:lumMod val="75000"/>
                  </a:schemeClr>
                </a:solidFill>
              </a:rPr>
              <a:t>questionnaires</a:t>
            </a:r>
            <a:endParaRPr lang="ar-SA"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algn="r" rtl="1"/>
            <a:r>
              <a:rPr lang="ar-SA" sz="2800" b="1" dirty="0" smtClean="0"/>
              <a:t>تعتبر الاستبانات المكتوبة أداة فعالة في جمع المعلومات</a:t>
            </a:r>
          </a:p>
          <a:p>
            <a:pPr algn="r" rtl="1"/>
            <a:r>
              <a:rPr lang="ar-SA" sz="2800" b="1" dirty="0" smtClean="0"/>
              <a:t>تكون فيها الأسئلة واضحة وبأسلوب ميسر لمن تشمله الدراسة</a:t>
            </a:r>
          </a:p>
          <a:p>
            <a:pPr algn="r" rtl="1"/>
            <a:r>
              <a:rPr lang="ar-SA" sz="2800" b="1" dirty="0" smtClean="0"/>
              <a:t>على المستجيب أن يجيب على الأسئلة بنفسه كتابياً وبدون تدخل خارجي</a:t>
            </a:r>
          </a:p>
          <a:p>
            <a:pPr algn="r" rtl="1"/>
            <a:r>
              <a:rPr lang="ar-SA" sz="2800" b="1" dirty="0" smtClean="0"/>
              <a:t>قد تكون الاستبانات ورقية أو الكترونية</a:t>
            </a:r>
          </a:p>
          <a:p>
            <a:pPr algn="r" rtl="1"/>
            <a:r>
              <a:rPr lang="ar-SA" sz="2800" b="1" dirty="0" smtClean="0"/>
              <a:t>تنقسم إلى ثلاثة أنواع: إستبانات محددة الإجابة،  أو استبانات مفتوحة الإجابة،  أو استبانات تجمع النوعين السابقين. </a:t>
            </a:r>
            <a:endParaRPr lang="ar-SA"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solidFill>
                  <a:schemeClr val="accent6">
                    <a:lumMod val="75000"/>
                  </a:schemeClr>
                </a:solidFill>
              </a:rPr>
              <a:t>أمثلة من دراسات المعهد</a:t>
            </a:r>
            <a:endParaRPr lang="ar-SA" sz="3600" b="1" dirty="0">
              <a:solidFill>
                <a:schemeClr val="accent6">
                  <a:lumMod val="75000"/>
                </a:schemeClr>
              </a:solidFill>
            </a:endParaRPr>
          </a:p>
        </p:txBody>
      </p:sp>
      <p:sp>
        <p:nvSpPr>
          <p:cNvPr id="3" name="Content Placeholder 2"/>
          <p:cNvSpPr>
            <a:spLocks noGrp="1"/>
          </p:cNvSpPr>
          <p:nvPr>
            <p:ph idx="1"/>
          </p:nvPr>
        </p:nvSpPr>
        <p:spPr/>
        <p:txBody>
          <a:bodyPr>
            <a:normAutofit fontScale="92500" lnSpcReduction="10000"/>
          </a:bodyPr>
          <a:lstStyle/>
          <a:p>
            <a:pPr algn="r" rtl="1"/>
            <a:r>
              <a:rPr lang="ar-SA" b="1" dirty="0" smtClean="0"/>
              <a:t> نفذت في المعهد دراسة عن الصعوبات التي واجهت المعتمرين في مكةخلال شهر رمضان، حيث صممت استبانة تشمل أسئلة محدودة الإجابة وأسئلة مفتوحة الإجابة، ووزعت الاستبانات على عينة من المعتمرين ممن يجيدون اللغة العربية، أما من لايجيد اللغة العربية من المعتمرين فقد تم عمل مقابلات معهم.</a:t>
            </a:r>
          </a:p>
          <a:p>
            <a:pPr algn="r" rtl="1"/>
            <a:r>
              <a:rPr lang="ar-SA" b="1" dirty="0" smtClean="0"/>
              <a:t>في دراسة تهدف إلى بناء لبعض مؤشرات العمرة، تم استخدام أكثر من وسيلة جمع البيانات، ومن بينها استبانة عن مساكن المعتمرين حول المسجد الحرام تحتوى على أسئلة من النوعين وزعت على مسؤولي الفنادق والدور السكنية، ثم جمعت منهم بعد الانتهاء منها.</a:t>
            </a:r>
            <a:endParaRPr lang="en-US" dirty="0" smtClean="0"/>
          </a:p>
          <a:p>
            <a:pPr algn="r" rtl="1"/>
            <a:endParaRPr lang="en-US" dirty="0" smtClean="0"/>
          </a:p>
          <a:p>
            <a:pPr algn="r" rtl="1"/>
            <a:endParaRPr lang="ar-S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r" rtl="1"/>
            <a:r>
              <a:rPr lang="ar-SA" b="1" u="sng" dirty="0" smtClean="0">
                <a:solidFill>
                  <a:schemeClr val="accent6">
                    <a:lumMod val="75000"/>
                  </a:schemeClr>
                </a:solidFill>
              </a:rPr>
              <a:t>الفوائد</a:t>
            </a:r>
            <a:endParaRPr lang="en-US" dirty="0" smtClean="0">
              <a:solidFill>
                <a:schemeClr val="accent6">
                  <a:lumMod val="75000"/>
                </a:schemeClr>
              </a:solidFill>
            </a:endParaRPr>
          </a:p>
          <a:p>
            <a:pPr marL="1082675" lvl="0" indent="-549275" algn="r" rtl="1">
              <a:buFont typeface="+mj-lt"/>
              <a:buAutoNum type="arabicPeriod"/>
            </a:pPr>
            <a:r>
              <a:rPr lang="ar-SA" sz="2800" b="1" dirty="0" smtClean="0"/>
              <a:t>لا تحتاج إلى وجود الباحث بشكل مباشر لإدارة العمل</a:t>
            </a:r>
            <a:endParaRPr lang="en-US" sz="2800" dirty="0" smtClean="0"/>
          </a:p>
          <a:p>
            <a:pPr marL="1082675" lvl="0" indent="-549275" algn="r" rtl="1">
              <a:buFont typeface="+mj-lt"/>
              <a:buAutoNum type="arabicPeriod"/>
            </a:pPr>
            <a:r>
              <a:rPr lang="ar-SA" sz="2800" b="1" dirty="0" smtClean="0"/>
              <a:t>لا يوجد تحيز في طرح مختلف الأسئلة</a:t>
            </a:r>
            <a:endParaRPr lang="en-US" sz="2800" dirty="0" smtClean="0"/>
          </a:p>
          <a:p>
            <a:pPr marL="1082675" lvl="0" indent="-549275" algn="r" rtl="1">
              <a:buFont typeface="+mj-lt"/>
              <a:buAutoNum type="arabicPeriod"/>
            </a:pPr>
            <a:r>
              <a:rPr lang="ar-SA" sz="2800" b="1" dirty="0" smtClean="0"/>
              <a:t>استجابات أكثر أمانة</a:t>
            </a:r>
            <a:endParaRPr lang="en-US" sz="2800" dirty="0" smtClean="0"/>
          </a:p>
          <a:p>
            <a:pPr algn="r" rtl="1"/>
            <a:r>
              <a:rPr lang="ar-SA" b="1" u="sng" dirty="0" smtClean="0">
                <a:solidFill>
                  <a:schemeClr val="accent6">
                    <a:lumMod val="75000"/>
                  </a:schemeClr>
                </a:solidFill>
              </a:rPr>
              <a:t>العيوب</a:t>
            </a:r>
            <a:endParaRPr lang="en-US" dirty="0" smtClean="0">
              <a:solidFill>
                <a:schemeClr val="accent6">
                  <a:lumMod val="75000"/>
                </a:schemeClr>
              </a:solidFill>
            </a:endParaRPr>
          </a:p>
          <a:p>
            <a:pPr marL="1082675" lvl="0" indent="-549275" algn="r" rtl="1">
              <a:buFont typeface="+mj-lt"/>
              <a:buAutoNum type="arabicPeriod"/>
            </a:pPr>
            <a:r>
              <a:rPr lang="ar-SA" sz="2800" b="1" dirty="0" smtClean="0"/>
              <a:t>لا تتوفر إمكانية قيام الأميين بالمشاركة فيه</a:t>
            </a:r>
            <a:endParaRPr lang="en-US" sz="2800" dirty="0" smtClean="0"/>
          </a:p>
          <a:p>
            <a:pPr marL="1082675" lvl="0" indent="-549275" algn="r" rtl="1">
              <a:buFont typeface="+mj-lt"/>
              <a:buAutoNum type="arabicPeriod"/>
            </a:pPr>
            <a:r>
              <a:rPr lang="ar-SA" sz="2800" b="1" dirty="0" smtClean="0"/>
              <a:t>لا تصلح لمن لا يعرف لغة الاستبانة</a:t>
            </a:r>
            <a:endParaRPr lang="en-US" sz="2800" dirty="0" smtClean="0"/>
          </a:p>
          <a:p>
            <a:pPr marL="1082675" lvl="0" indent="-549275" algn="r" rtl="1">
              <a:buFont typeface="+mj-lt"/>
              <a:buAutoNum type="arabicPeriod"/>
            </a:pPr>
            <a:r>
              <a:rPr lang="ar-SA" sz="2800" b="1" dirty="0" smtClean="0"/>
              <a:t>مستوى استجابة منخفض</a:t>
            </a:r>
            <a:endParaRPr lang="en-US" sz="2800" dirty="0" smtClean="0"/>
          </a:p>
          <a:p>
            <a:pPr marL="1082675" lvl="0" indent="-549275" algn="r" rtl="1">
              <a:buFont typeface="+mj-lt"/>
              <a:buAutoNum type="arabicPeriod"/>
            </a:pPr>
            <a:r>
              <a:rPr lang="ar-SA" sz="2800" b="1" dirty="0" smtClean="0"/>
              <a:t>قد تكون الأسئلة غير مفهومة</a:t>
            </a:r>
            <a:endParaRPr lang="en-US" sz="2800" dirty="0" smtClean="0"/>
          </a:p>
          <a:p>
            <a:pPr algn="r" rtl="1"/>
            <a:endParaRPr lang="ar-S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rtl="1"/>
            <a:r>
              <a:rPr lang="ar-SA" sz="3200" b="1" dirty="0" smtClean="0">
                <a:solidFill>
                  <a:schemeClr val="accent6">
                    <a:lumMod val="75000"/>
                  </a:schemeClr>
                </a:solidFill>
              </a:rPr>
              <a:t>7- جمع المعلومات إلكترونياً </a:t>
            </a:r>
            <a:r>
              <a:rPr lang="en-US" sz="3200" dirty="0" smtClean="0">
                <a:solidFill>
                  <a:schemeClr val="accent6">
                    <a:lumMod val="75000"/>
                  </a:schemeClr>
                </a:solidFill>
              </a:rPr>
              <a:t>Electronic Data Collection</a:t>
            </a:r>
            <a:endParaRPr lang="ar-SA" sz="3200"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algn="r" rtl="1"/>
            <a:r>
              <a:rPr lang="ar-SA" sz="2800" b="1" dirty="0" smtClean="0"/>
              <a:t>تقوم مواقع على الإنترنت بعملية إعداد النماذج ونشرها وجمع معلوماتها في نماذج بيانات جاهزة للتحليل، بعض المواقع يقدم هذه الخدمات أو جزء منها مجاناً.</a:t>
            </a:r>
          </a:p>
          <a:p>
            <a:pPr algn="r" rtl="1"/>
            <a:r>
              <a:rPr lang="ar-SA" sz="2800" b="1" dirty="0" smtClean="0"/>
              <a:t>يقسم إلى مصدرين:</a:t>
            </a:r>
          </a:p>
          <a:p>
            <a:pPr lvl="0" algn="r" rtl="1">
              <a:buNone/>
            </a:pPr>
            <a:r>
              <a:rPr lang="ar-SA" b="1" dirty="0" smtClean="0"/>
              <a:t>	</a:t>
            </a:r>
            <a:r>
              <a:rPr lang="ar-SA" sz="2800" b="1" dirty="0" smtClean="0"/>
              <a:t>مصدرأساسي: مثل استخدام نماذج الانترنت </a:t>
            </a:r>
            <a:r>
              <a:rPr lang="en-US" sz="2800" dirty="0" smtClean="0"/>
              <a:t>web forms</a:t>
            </a:r>
            <a:r>
              <a:rPr lang="ar-SA" sz="2800" b="1" dirty="0" smtClean="0"/>
              <a:t>، وقوالب أجهزة الحاسوب  </a:t>
            </a:r>
            <a:r>
              <a:rPr lang="en-US" sz="2800" dirty="0" smtClean="0"/>
              <a:t> tablet PCs</a:t>
            </a:r>
            <a:r>
              <a:rPr lang="ar-SA" sz="2800" b="1" dirty="0" smtClean="0"/>
              <a:t> و الأجهزة الكفية  </a:t>
            </a:r>
            <a:r>
              <a:rPr lang="en-US" sz="2800" dirty="0" smtClean="0"/>
              <a:t>PDAs</a:t>
            </a:r>
            <a:r>
              <a:rPr lang="ar-SA" sz="2800" dirty="0" smtClean="0"/>
              <a:t>.</a:t>
            </a:r>
            <a:endParaRPr lang="en-US" dirty="0" smtClean="0"/>
          </a:p>
          <a:p>
            <a:pPr algn="r" rtl="1">
              <a:buNone/>
            </a:pPr>
            <a:r>
              <a:rPr lang="ar-SA" sz="2800" b="1" dirty="0" smtClean="0"/>
              <a:t>    مصدرثانوي: مثل استخدام السجلات الطبية الالكترونية </a:t>
            </a:r>
            <a:r>
              <a:rPr lang="en-US" sz="2800" dirty="0" smtClean="0"/>
              <a:t>EHR</a:t>
            </a:r>
            <a:r>
              <a:rPr lang="ar-SA" sz="2800" dirty="0" smtClean="0"/>
              <a:t>،</a:t>
            </a:r>
            <a:r>
              <a:rPr lang="ar-SA" sz="2800" b="1" dirty="0" smtClean="0"/>
              <a:t> والحصول على بيانات الفواتير.</a:t>
            </a:r>
          </a:p>
          <a:p>
            <a:pPr algn="r" rtl="1">
              <a:buNone/>
            </a:pPr>
            <a:endParaRPr lang="ar-SA"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4525963"/>
          </a:xfrm>
        </p:spPr>
        <p:txBody>
          <a:bodyPr>
            <a:normAutofit/>
          </a:bodyPr>
          <a:lstStyle/>
          <a:p>
            <a:pPr algn="r" rtl="1">
              <a:buNone/>
            </a:pPr>
            <a:r>
              <a:rPr lang="ar-SA" sz="2800" b="1" dirty="0" smtClean="0"/>
              <a:t>هناك مصادر الكترونية أخرى لجمع المعلومات:</a:t>
            </a:r>
          </a:p>
          <a:p>
            <a:pPr algn="r" rtl="1"/>
            <a:r>
              <a:rPr lang="ar-SA" sz="2800" b="1" dirty="0" smtClean="0"/>
              <a:t>الأقمار الصناعية </a:t>
            </a:r>
            <a:r>
              <a:rPr lang="en-US" sz="2800" dirty="0" smtClean="0"/>
              <a:t>Satellites</a:t>
            </a:r>
            <a:r>
              <a:rPr lang="en-US" sz="2800" b="1" dirty="0" smtClean="0"/>
              <a:t> </a:t>
            </a:r>
            <a:r>
              <a:rPr lang="ar-SA" sz="2800" b="1" dirty="0" smtClean="0"/>
              <a:t> </a:t>
            </a:r>
          </a:p>
          <a:p>
            <a:pPr algn="r" rtl="1"/>
            <a:r>
              <a:rPr lang="ar-SA" sz="2800" b="1" dirty="0" smtClean="0"/>
              <a:t>الأجهزة القارئة لبطاقات التعريف الراديوية </a:t>
            </a:r>
            <a:r>
              <a:rPr lang="en-US" sz="2800" dirty="0" smtClean="0"/>
              <a:t>RFID</a:t>
            </a:r>
            <a:r>
              <a:rPr lang="ar-SA" sz="2800" b="1" dirty="0" smtClean="0"/>
              <a:t> </a:t>
            </a:r>
          </a:p>
          <a:p>
            <a:pPr algn="r" rtl="1"/>
            <a:r>
              <a:rPr lang="ar-SA" sz="2800" b="1" dirty="0" smtClean="0"/>
              <a:t>أجهزة تحديد المواقع الجغرافية </a:t>
            </a:r>
            <a:r>
              <a:rPr lang="en-US" sz="2800" dirty="0" smtClean="0"/>
              <a:t>GPS</a:t>
            </a:r>
            <a:endParaRPr lang="en-US" sz="2800" b="1" dirty="0" smtClean="0"/>
          </a:p>
          <a:p>
            <a:pPr algn="r" rtl="1"/>
            <a:r>
              <a:rPr lang="ar-SA" sz="2800" b="1" dirty="0" smtClean="0"/>
              <a:t>الأجهزة التي تستخدم لتحويل الخرائط الجغرافية إلى خرائط رقمية مثل أجهزة المسح الضوئي </a:t>
            </a:r>
            <a:r>
              <a:rPr lang="en-US" sz="2800" dirty="0" smtClean="0"/>
              <a:t>Scanner</a:t>
            </a:r>
            <a:r>
              <a:rPr lang="ar-SA" sz="2800" b="1" dirty="0" smtClean="0"/>
              <a:t> </a:t>
            </a:r>
          </a:p>
          <a:p>
            <a:pPr algn="r" rtl="1"/>
            <a:r>
              <a:rPr lang="ar-SA" sz="2800" b="1" dirty="0" smtClean="0"/>
              <a:t>أجهزة تحول نوع معين من البيانات إلى نوع آخر مثل </a:t>
            </a:r>
            <a:r>
              <a:rPr lang="en-US" sz="2800" dirty="0" smtClean="0"/>
              <a:t>Digitizer</a:t>
            </a:r>
            <a:r>
              <a:rPr lang="ar-SA" sz="2800" b="1" dirty="0" smtClean="0"/>
              <a:t> أو استخدام أجهزة المساحة مثل </a:t>
            </a:r>
            <a:r>
              <a:rPr lang="en-US" sz="2800" dirty="0" smtClean="0"/>
              <a:t>Total Station</a:t>
            </a:r>
            <a:r>
              <a:rPr lang="ar-SA" sz="2800" b="1" dirty="0" smtClean="0"/>
              <a:t> وغيرها</a:t>
            </a:r>
            <a:endParaRPr lang="ar-SA"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04800" y="304800"/>
            <a:ext cx="8458200" cy="6248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ar-SA" sz="3600" b="1" dirty="0" smtClean="0">
                <a:solidFill>
                  <a:schemeClr val="accent6">
                    <a:lumMod val="75000"/>
                  </a:schemeClr>
                </a:solidFill>
              </a:rPr>
              <a:t>أمثلة من دراسات المعهد</a:t>
            </a:r>
            <a:endParaRPr lang="ar-SA" sz="3600" b="1" dirty="0">
              <a:solidFill>
                <a:schemeClr val="accent6">
                  <a:lumMod val="75000"/>
                </a:schemeClr>
              </a:solidFill>
            </a:endParaRPr>
          </a:p>
        </p:txBody>
      </p:sp>
      <p:sp>
        <p:nvSpPr>
          <p:cNvPr id="3" name="Content Placeholder 2"/>
          <p:cNvSpPr>
            <a:spLocks noGrp="1"/>
          </p:cNvSpPr>
          <p:nvPr>
            <p:ph idx="1"/>
          </p:nvPr>
        </p:nvSpPr>
        <p:spPr>
          <a:xfrm>
            <a:off x="457200" y="609600"/>
            <a:ext cx="8229600" cy="6019800"/>
          </a:xfrm>
        </p:spPr>
        <p:txBody>
          <a:bodyPr>
            <a:normAutofit fontScale="92500"/>
          </a:bodyPr>
          <a:lstStyle/>
          <a:p>
            <a:pPr algn="r" rtl="1"/>
            <a:r>
              <a:rPr lang="ar-SA" sz="3000" b="1" dirty="0" smtClean="0"/>
              <a:t>نفذت دراسة في المعهد عن قياس أزمنة انتظار الحجاج بمطار الملك عبد العزيز عام 1428هـ، استخدمت فيها بطاقات التعريف الراديوية </a:t>
            </a:r>
            <a:r>
              <a:rPr lang="en-US" sz="3000" dirty="0" smtClean="0"/>
              <a:t>RFID</a:t>
            </a:r>
            <a:r>
              <a:rPr lang="ar-SA" sz="3000" b="1" dirty="0" smtClean="0"/>
              <a:t> مع قارئاتها الكفية</a:t>
            </a:r>
            <a:r>
              <a:rPr lang="ar-SA" sz="1300" b="1" dirty="0" smtClean="0"/>
              <a:t> </a:t>
            </a:r>
            <a:r>
              <a:rPr lang="ar-SA" sz="3000" b="1" dirty="0" smtClean="0"/>
              <a:t>على</a:t>
            </a:r>
            <a:r>
              <a:rPr lang="ar-SA" sz="1100" b="1" dirty="0" smtClean="0"/>
              <a:t> </a:t>
            </a:r>
            <a:r>
              <a:rPr lang="ar-SA" sz="3000" b="1" dirty="0" smtClean="0"/>
              <a:t>عينة</a:t>
            </a:r>
            <a:r>
              <a:rPr lang="ar-SA" sz="1200" b="1" dirty="0" smtClean="0"/>
              <a:t> </a:t>
            </a:r>
            <a:r>
              <a:rPr lang="ar-SA" sz="3000" b="1" dirty="0" smtClean="0"/>
              <a:t>مختارة من الحجاج لتتبع المراحل التي يمرون بها وقياس الأزمنة التي استغرقوها في كل مرحلة.</a:t>
            </a:r>
            <a:endParaRPr lang="en-US" sz="3000" dirty="0" smtClean="0"/>
          </a:p>
          <a:p>
            <a:pPr algn="r" rtl="1"/>
            <a:r>
              <a:rPr lang="en-US" sz="3000" b="1" dirty="0" smtClean="0"/>
              <a:t> </a:t>
            </a:r>
            <a:r>
              <a:rPr lang="ar-SA" sz="3000" b="1" dirty="0" smtClean="0"/>
              <a:t>نفذت دراسة في المعهد في حج 1428هـ وحج 1429هـ عن قياس أزمنة</a:t>
            </a:r>
            <a:r>
              <a:rPr lang="ar-SA" sz="1300" b="1" dirty="0" smtClean="0"/>
              <a:t> </a:t>
            </a:r>
            <a:r>
              <a:rPr lang="ar-SA" sz="3000" b="1" dirty="0" smtClean="0"/>
              <a:t>انتظارالحجاج</a:t>
            </a:r>
            <a:r>
              <a:rPr lang="ar-SA" sz="1200" b="1" dirty="0" smtClean="0"/>
              <a:t> </a:t>
            </a:r>
            <a:r>
              <a:rPr lang="ar-SA" sz="3000" b="1" dirty="0" smtClean="0"/>
              <a:t>بمطارالملك</a:t>
            </a:r>
            <a:r>
              <a:rPr lang="ar-SA" sz="1300" b="1" dirty="0" smtClean="0"/>
              <a:t> </a:t>
            </a:r>
            <a:r>
              <a:rPr lang="ar-SA" sz="3000" b="1" dirty="0" smtClean="0"/>
              <a:t>عبد العزيز،</a:t>
            </a:r>
            <a:r>
              <a:rPr lang="ar-SA" sz="1200" b="1" dirty="0" smtClean="0"/>
              <a:t> </a:t>
            </a:r>
            <a:r>
              <a:rPr lang="ar-SA" sz="3000" b="1" dirty="0" smtClean="0"/>
              <a:t>تم</a:t>
            </a:r>
            <a:r>
              <a:rPr lang="ar-SA" sz="500" b="1" dirty="0" smtClean="0"/>
              <a:t> </a:t>
            </a:r>
            <a:r>
              <a:rPr lang="ar-SA" sz="3000" b="1" dirty="0" smtClean="0"/>
              <a:t>استخدام</a:t>
            </a:r>
            <a:r>
              <a:rPr lang="ar-SA" sz="1300" b="1" dirty="0" smtClean="0"/>
              <a:t> </a:t>
            </a:r>
            <a:r>
              <a:rPr lang="ar-SA" sz="3000" b="1" dirty="0" smtClean="0"/>
              <a:t>تقنية التصوير الرقمي لبطاقات أمتعة الحجاج والتي يظهر فيها رقم الرحلة ورمز الناقل، مع إظهار تاريخ ووقت الصورة وربطها بوقت هبوط الطائرة.</a:t>
            </a:r>
          </a:p>
          <a:p>
            <a:pPr algn="r" rtl="1"/>
            <a:r>
              <a:rPr lang="en-US" sz="2800" b="1" dirty="0" smtClean="0"/>
              <a:t> </a:t>
            </a:r>
            <a:r>
              <a:rPr lang="ar-SA" sz="2800" b="1" dirty="0" smtClean="0"/>
              <a:t>نفذت دراسة في المعهد في حج عام 1427هـ لمعرفة مدى فاعلية استخدام تقنية البلوتوث في توعية الحجاج، استُخدم جهاز خاص يحتوي على تقنية البلوتوث لمعرفة عدد أجهزة الجوال التي فُعِّلت فيها تقنية البلوتوث في نطاق معين، ومن ثم قياس مدى فاعلية استخدام هذه التقنية لإرسال رسائل توعوية.</a:t>
            </a:r>
            <a:r>
              <a:rPr lang="en-US" sz="2800" dirty="0" smtClean="0"/>
              <a:t> </a:t>
            </a:r>
          </a:p>
          <a:p>
            <a:pPr algn="r" rtl="1"/>
            <a:endParaRPr lang="en-US" sz="3000" dirty="0" smtClean="0"/>
          </a:p>
          <a:p>
            <a:pPr algn="r" rtl="1"/>
            <a:endParaRPr lang="ar-S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algn="r" rtl="1"/>
            <a:r>
              <a:rPr lang="ar-SA" b="1" u="sng" dirty="0" smtClean="0">
                <a:solidFill>
                  <a:schemeClr val="accent6">
                    <a:lumMod val="75000"/>
                  </a:schemeClr>
                </a:solidFill>
              </a:rPr>
              <a:t>الفوائد</a:t>
            </a:r>
            <a:endParaRPr lang="en-US" dirty="0" smtClean="0">
              <a:solidFill>
                <a:schemeClr val="accent6">
                  <a:lumMod val="75000"/>
                </a:schemeClr>
              </a:solidFill>
            </a:endParaRPr>
          </a:p>
          <a:p>
            <a:pPr marL="1158875" lvl="0" indent="-625475" algn="r" rtl="1">
              <a:buFont typeface="+mj-lt"/>
              <a:buAutoNum type="arabicPeriod"/>
            </a:pPr>
            <a:r>
              <a:rPr lang="ar-SA" b="1" dirty="0" smtClean="0"/>
              <a:t>سرعة انتشار نماذج جمع المعلومات</a:t>
            </a:r>
            <a:endParaRPr lang="en-US" dirty="0" smtClean="0"/>
          </a:p>
          <a:p>
            <a:pPr marL="1158875" lvl="0" indent="-625475" algn="r" rtl="1">
              <a:buFont typeface="+mj-lt"/>
              <a:buAutoNum type="arabicPeriod"/>
            </a:pPr>
            <a:r>
              <a:rPr lang="ar-SA" b="1" dirty="0" smtClean="0"/>
              <a:t>التخلص من الكم الكبير من الأوراق</a:t>
            </a:r>
            <a:endParaRPr lang="en-US" dirty="0" smtClean="0"/>
          </a:p>
          <a:p>
            <a:pPr marL="1158875" lvl="0" indent="-625475" algn="r" rtl="1">
              <a:buFont typeface="+mj-lt"/>
              <a:buAutoNum type="arabicPeriod"/>
            </a:pPr>
            <a:r>
              <a:rPr lang="ar-SA" b="1" dirty="0" smtClean="0"/>
              <a:t>نقل آمن وسريع للبيانات</a:t>
            </a:r>
            <a:endParaRPr lang="en-US" dirty="0" smtClean="0"/>
          </a:p>
          <a:p>
            <a:pPr marL="1158875" lvl="0" indent="-625475" algn="r" rtl="1">
              <a:buFont typeface="+mj-lt"/>
              <a:buAutoNum type="arabicPeriod"/>
            </a:pPr>
            <a:r>
              <a:rPr lang="ar-SA" b="1" dirty="0" smtClean="0"/>
              <a:t>لا تحتاج إلى إدخال البيانات يدوياً ومراجعتها</a:t>
            </a:r>
            <a:endParaRPr lang="en-US" dirty="0" smtClean="0"/>
          </a:p>
          <a:p>
            <a:pPr marL="1158875" lvl="0" indent="-625475" algn="r" rtl="1">
              <a:buFont typeface="+mj-lt"/>
              <a:buAutoNum type="arabicPeriod"/>
            </a:pPr>
            <a:r>
              <a:rPr lang="ar-SA" b="1" dirty="0" smtClean="0"/>
              <a:t>تكلفة أقل من الطرق التقليدية.</a:t>
            </a:r>
            <a:endParaRPr lang="en-US" dirty="0" smtClean="0"/>
          </a:p>
          <a:p>
            <a:pPr marL="1158875" lvl="0" indent="-625475" algn="r" rtl="1">
              <a:buFont typeface="+mj-lt"/>
              <a:buAutoNum type="arabicPeriod"/>
            </a:pPr>
            <a:r>
              <a:rPr lang="ar-SA" b="1" dirty="0" smtClean="0"/>
              <a:t>توفر الوقت وتزيد من سرعة الاستجابة مع المشاركين</a:t>
            </a:r>
            <a:endParaRPr lang="en-US" dirty="0" smtClean="0"/>
          </a:p>
          <a:p>
            <a:pPr algn="r" rtl="1"/>
            <a:r>
              <a:rPr lang="ar-SA" b="1" u="sng" dirty="0" smtClean="0">
                <a:solidFill>
                  <a:schemeClr val="accent6">
                    <a:lumMod val="75000"/>
                  </a:schemeClr>
                </a:solidFill>
              </a:rPr>
              <a:t>العيوب</a:t>
            </a:r>
            <a:endParaRPr lang="en-US" b="1" dirty="0" smtClean="0">
              <a:solidFill>
                <a:schemeClr val="accent6">
                  <a:lumMod val="75000"/>
                </a:schemeClr>
              </a:solidFill>
            </a:endParaRPr>
          </a:p>
          <a:p>
            <a:pPr marL="1082675" lvl="0" indent="-549275" algn="r" rtl="1">
              <a:buFont typeface="+mj-lt"/>
              <a:buAutoNum type="arabicPeriod"/>
            </a:pPr>
            <a:r>
              <a:rPr lang="ar-SA" b="1" dirty="0" smtClean="0"/>
              <a:t>الحاجة إلى تدريب مكثف ومتخصص في التعامل معها.</a:t>
            </a:r>
            <a:endParaRPr lang="en-US" dirty="0" smtClean="0"/>
          </a:p>
          <a:p>
            <a:pPr marL="1082675" lvl="0" indent="-549275" algn="r" rtl="1">
              <a:buFont typeface="+mj-lt"/>
              <a:buAutoNum type="arabicPeriod"/>
            </a:pPr>
            <a:r>
              <a:rPr lang="ar-SA" b="1" dirty="0" smtClean="0"/>
              <a:t>صعوبة تعامل بعض الباحثين معها</a:t>
            </a:r>
            <a:endParaRPr lang="en-US" dirty="0" smtClean="0"/>
          </a:p>
          <a:p>
            <a:pPr marL="1082675" lvl="0" indent="-549275" algn="r" rtl="1">
              <a:buFont typeface="+mj-lt"/>
              <a:buAutoNum type="arabicPeriod"/>
            </a:pPr>
            <a:r>
              <a:rPr lang="ar-SA" b="1" dirty="0" smtClean="0"/>
              <a:t>يصعب تطبيقها في بعض مجالات الدراسة لكون عينة الدارسة ذات مستوى تعليمي منخفض.</a:t>
            </a:r>
            <a:endParaRPr lang="en-US" dirty="0" smtClean="0"/>
          </a:p>
          <a:p>
            <a:pPr marL="1082675" lvl="0" indent="-549275" algn="r" rtl="1">
              <a:buFont typeface="+mj-lt"/>
              <a:buAutoNum type="arabicPeriod"/>
            </a:pPr>
            <a:r>
              <a:rPr lang="ar-SA" b="1" dirty="0" smtClean="0"/>
              <a:t>تظهر تحيزاً نحو فئات محددة من المجتمع.</a:t>
            </a:r>
            <a:endParaRPr lang="en-US" dirty="0" smtClean="0"/>
          </a:p>
          <a:p>
            <a:pPr algn="r" rtl="1"/>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accent6">
                    <a:lumMod val="75000"/>
                  </a:schemeClr>
                </a:solidFill>
              </a:rPr>
              <a:t>تقنيات جمع البيانات</a:t>
            </a:r>
            <a:endParaRPr lang="ar-SA" b="1" dirty="0">
              <a:solidFill>
                <a:schemeClr val="accent6">
                  <a:lumMod val="75000"/>
                </a:schemeClr>
              </a:solidFill>
            </a:endParaRPr>
          </a:p>
        </p:txBody>
      </p:sp>
      <p:sp>
        <p:nvSpPr>
          <p:cNvPr id="3" name="Content Placeholder 2"/>
          <p:cNvSpPr>
            <a:spLocks noGrp="1"/>
          </p:cNvSpPr>
          <p:nvPr>
            <p:ph idx="1"/>
          </p:nvPr>
        </p:nvSpPr>
        <p:spPr/>
        <p:txBody>
          <a:bodyPr/>
          <a:lstStyle/>
          <a:p>
            <a:pPr lvl="0" algn="r" rtl="1"/>
            <a:r>
              <a:rPr lang="ar-SA" b="1" dirty="0" smtClean="0"/>
              <a:t>مصادر مسجلة </a:t>
            </a:r>
            <a:r>
              <a:rPr lang="en-US" dirty="0" smtClean="0"/>
              <a:t>Recorded Sources </a:t>
            </a:r>
          </a:p>
          <a:p>
            <a:pPr algn="r" rtl="1"/>
            <a:r>
              <a:rPr lang="ar-SA" b="1" dirty="0" smtClean="0"/>
              <a:t>الملاحظات أو المراقبات </a:t>
            </a:r>
            <a:r>
              <a:rPr lang="en-US" dirty="0" smtClean="0"/>
              <a:t>Observations</a:t>
            </a:r>
            <a:r>
              <a:rPr lang="ar-SA" dirty="0" smtClean="0"/>
              <a:t> </a:t>
            </a:r>
          </a:p>
          <a:p>
            <a:pPr algn="r" rtl="1"/>
            <a:r>
              <a:rPr lang="ar-SA" b="1" dirty="0" smtClean="0"/>
              <a:t>المقابلات </a:t>
            </a:r>
            <a:r>
              <a:rPr lang="en-US" dirty="0" smtClean="0"/>
              <a:t>Interviews</a:t>
            </a:r>
            <a:endParaRPr lang="ar-SA" dirty="0" smtClean="0"/>
          </a:p>
          <a:p>
            <a:pPr algn="r" rtl="1"/>
            <a:r>
              <a:rPr lang="ar-SA" b="1" dirty="0" smtClean="0"/>
              <a:t>المجموعات المركزة  </a:t>
            </a:r>
            <a:r>
              <a:rPr lang="en-US" dirty="0" smtClean="0"/>
              <a:t>Focus groups</a:t>
            </a:r>
            <a:endParaRPr lang="ar-SA" dirty="0" smtClean="0"/>
          </a:p>
          <a:p>
            <a:pPr algn="r" rtl="1"/>
            <a:r>
              <a:rPr lang="ar-SA" b="1" dirty="0" smtClean="0"/>
              <a:t>حلقات العمل  </a:t>
            </a:r>
            <a:r>
              <a:rPr lang="en-US" dirty="0" smtClean="0"/>
              <a:t>Workshops</a:t>
            </a:r>
            <a:endParaRPr lang="ar-SA" dirty="0" smtClean="0"/>
          </a:p>
          <a:p>
            <a:pPr algn="r" rtl="1"/>
            <a:r>
              <a:rPr lang="ar-SA" b="1" dirty="0" smtClean="0"/>
              <a:t>الاستبانات المكتوبة </a:t>
            </a:r>
            <a:r>
              <a:rPr lang="en-US" dirty="0" smtClean="0"/>
              <a:t>Written questionnaires</a:t>
            </a:r>
            <a:endParaRPr lang="ar-SA" dirty="0" smtClean="0"/>
          </a:p>
          <a:p>
            <a:pPr lvl="0" algn="r" rtl="1"/>
            <a:r>
              <a:rPr lang="ar-SA" b="1" dirty="0" smtClean="0"/>
              <a:t>جمع المعلومات إلكترونياً </a:t>
            </a:r>
            <a:r>
              <a:rPr lang="en-US" dirty="0" smtClean="0"/>
              <a:t>Electronic Data Collection</a:t>
            </a:r>
          </a:p>
          <a:p>
            <a:pPr algn="r" rtl="1">
              <a:buNone/>
            </a:pPr>
            <a:endParaRPr lang="ar-S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accent6">
                    <a:lumMod val="75000"/>
                  </a:schemeClr>
                </a:solidFill>
              </a:rPr>
              <a:t>التوصيات</a:t>
            </a:r>
            <a:endParaRPr lang="ar-SA" b="1" dirty="0">
              <a:solidFill>
                <a:schemeClr val="accent6">
                  <a:lumMod val="75000"/>
                </a:schemeClr>
              </a:solidFill>
            </a:endParaRPr>
          </a:p>
        </p:txBody>
      </p:sp>
      <p:sp>
        <p:nvSpPr>
          <p:cNvPr id="3" name="Content Placeholder 2"/>
          <p:cNvSpPr>
            <a:spLocks noGrp="1"/>
          </p:cNvSpPr>
          <p:nvPr>
            <p:ph idx="1"/>
          </p:nvPr>
        </p:nvSpPr>
        <p:spPr/>
        <p:txBody>
          <a:bodyPr/>
          <a:lstStyle/>
          <a:p>
            <a:pPr marL="715963" indent="-533400" algn="r" rtl="1">
              <a:buNone/>
            </a:pPr>
            <a:r>
              <a:rPr lang="ar-SA" b="1" dirty="0" smtClean="0"/>
              <a:t>1-</a:t>
            </a:r>
            <a:r>
              <a:rPr lang="ar-SA" sz="2800" b="1" dirty="0" smtClean="0"/>
              <a:t>	أن يقوم الباحث بجمع البيانات التي يحتاجها فقط في دراسته وأنها تحقق تساؤلات أو فرضيات البحث.</a:t>
            </a:r>
            <a:endParaRPr lang="en-US" sz="2800" dirty="0" smtClean="0"/>
          </a:p>
          <a:p>
            <a:pPr marL="715963" indent="-533400" algn="r" rtl="1">
              <a:buNone/>
            </a:pPr>
            <a:r>
              <a:rPr lang="ar-SA" sz="2800" b="1" dirty="0" smtClean="0"/>
              <a:t>2-	ضروة أن تشمل دراسات الباحثين على أكثر من مصدر لجمع المعلومات لغرض التكامل فيما بينها</a:t>
            </a:r>
            <a:endParaRPr lang="en-US" sz="2800" dirty="0" smtClean="0"/>
          </a:p>
          <a:p>
            <a:pPr marL="715963" indent="-533400" algn="r" rtl="1">
              <a:buNone/>
            </a:pPr>
            <a:r>
              <a:rPr lang="ar-SA" sz="2800" b="1" dirty="0" smtClean="0"/>
              <a:t>3-	التنوع في التقنية المستخدمة في جمع المعلومة</a:t>
            </a:r>
            <a:endParaRPr lang="en-US" sz="2800" dirty="0" smtClean="0"/>
          </a:p>
          <a:p>
            <a:pPr marL="715963" indent="-533400" algn="r" rtl="1">
              <a:buNone/>
            </a:pPr>
            <a:r>
              <a:rPr lang="ar-SA" sz="2800" b="1" dirty="0" smtClean="0"/>
              <a:t>4-  تفعيل استخدام التقنية الالكترونية في جمع المعلومات</a:t>
            </a:r>
            <a:endParaRPr lang="en-US" sz="2800" dirty="0" smtClean="0"/>
          </a:p>
          <a:p>
            <a:pPr algn="r" rtl="1"/>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pPr lvl="0" rtl="1"/>
            <a:r>
              <a:rPr lang="ar-SA" b="1" dirty="0" smtClean="0">
                <a:solidFill>
                  <a:schemeClr val="accent6">
                    <a:lumMod val="75000"/>
                  </a:schemeClr>
                </a:solidFill>
              </a:rPr>
              <a:t>1- مصادر مسجلة </a:t>
            </a:r>
            <a:r>
              <a:rPr lang="en-US" sz="3600" b="1" dirty="0" smtClean="0">
                <a:solidFill>
                  <a:schemeClr val="accent6">
                    <a:lumMod val="75000"/>
                  </a:schemeClr>
                </a:solidFill>
              </a:rPr>
              <a:t>Recorded Sources </a:t>
            </a:r>
            <a:endParaRPr lang="ar-SA" dirty="0">
              <a:solidFill>
                <a:schemeClr val="accent6">
                  <a:lumMod val="75000"/>
                </a:schemeClr>
              </a:solidFill>
            </a:endParaRPr>
          </a:p>
        </p:txBody>
      </p:sp>
      <p:sp>
        <p:nvSpPr>
          <p:cNvPr id="3" name="Content Placeholder 2"/>
          <p:cNvSpPr>
            <a:spLocks noGrp="1"/>
          </p:cNvSpPr>
          <p:nvPr>
            <p:ph idx="1"/>
          </p:nvPr>
        </p:nvSpPr>
        <p:spPr/>
        <p:txBody>
          <a:bodyPr>
            <a:normAutofit fontScale="92500" lnSpcReduction="10000"/>
          </a:bodyPr>
          <a:lstStyle/>
          <a:p>
            <a:pPr algn="r" rtl="1"/>
            <a:r>
              <a:rPr lang="ar-SA" b="1" dirty="0" smtClean="0"/>
              <a:t>تعتبر أول مصدر للبيانات يجب على الباحث أن يقوم به نحو دراسات سابقة، أو تقارير جهات حكومية أو أهلية، أو أبحاث علمية أو حتى قصاصات جرائد. </a:t>
            </a:r>
          </a:p>
          <a:p>
            <a:pPr algn="r" rtl="1"/>
            <a:r>
              <a:rPr lang="ar-SA" b="1" dirty="0" smtClean="0"/>
              <a:t>عبارة عن تقنية جمع معلومات مجمعة سابقاً (معلومات قديمة) فعلى سبيل المثال البيانات التي تجمع بشكل دوري.</a:t>
            </a:r>
          </a:p>
          <a:p>
            <a:pPr algn="r" rtl="1"/>
            <a:r>
              <a:rPr lang="ar-SA" b="1" dirty="0" smtClean="0"/>
              <a:t>قد تكون هذه البيانات مكتملة أو ناقصة، أو جمعت لخدمة غرض محدد. </a:t>
            </a:r>
          </a:p>
          <a:p>
            <a:pPr algn="r" rtl="1"/>
            <a:r>
              <a:rPr lang="ar-SA" b="1" dirty="0" smtClean="0"/>
              <a:t>هناك مصادر مسجلة على مستوى محلي مثل التقارير السنوية أو الدورية التي تصدرها الجهات الحكومية أوعلى مستوى دولي</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ar-SA" sz="3600" b="1" dirty="0" smtClean="0">
                <a:solidFill>
                  <a:schemeClr val="accent6">
                    <a:lumMod val="75000"/>
                  </a:schemeClr>
                </a:solidFill>
              </a:rPr>
              <a:t>أمثلة من دراسات المعهد</a:t>
            </a:r>
            <a:endParaRPr lang="ar-SA" sz="3600" b="1" dirty="0">
              <a:solidFill>
                <a:schemeClr val="accent6">
                  <a:lumMod val="75000"/>
                </a:schemeClr>
              </a:solidFill>
            </a:endParaRPr>
          </a:p>
        </p:txBody>
      </p:sp>
      <p:sp>
        <p:nvSpPr>
          <p:cNvPr id="3" name="Content Placeholder 2"/>
          <p:cNvSpPr>
            <a:spLocks noGrp="1"/>
          </p:cNvSpPr>
          <p:nvPr>
            <p:ph idx="1"/>
          </p:nvPr>
        </p:nvSpPr>
        <p:spPr>
          <a:xfrm>
            <a:off x="457200" y="1371600"/>
            <a:ext cx="8229600" cy="4754563"/>
          </a:xfrm>
        </p:spPr>
        <p:txBody>
          <a:bodyPr/>
          <a:lstStyle/>
          <a:p>
            <a:pPr algn="r" rtl="1"/>
            <a:r>
              <a:rPr lang="ar-SA" b="1" dirty="0" smtClean="0"/>
              <a:t>دراسة تحليلية باستخدام السلاسل الزمنية للمركبات الداخلة إلى مكة المكرمة والخارجة منها.</a:t>
            </a:r>
          </a:p>
          <a:p>
            <a:pPr algn="r" rtl="1"/>
            <a:r>
              <a:rPr lang="ar-SA" b="1" dirty="0" smtClean="0"/>
              <a:t>نفذت دراسة في المعهد عن تقدير أعداد الحجاج القادمين من خارج المملكة.</a:t>
            </a:r>
          </a:p>
          <a:p>
            <a:pPr algn="r" rtl="1"/>
            <a:r>
              <a:rPr lang="ar-SA" b="1" dirty="0" smtClean="0"/>
              <a:t> كثير من التقارير والدراسات تعتمد على إحصاءات أعداد الحجاج التي تنفذها مصلحة الإحصاءات العامة والمعلومات وكذلك عن أعداد المعتمرين.</a:t>
            </a:r>
          </a:p>
          <a:p>
            <a:pPr algn="r" rtl="1">
              <a:buNone/>
            </a:pP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rcRect l="1666" t="9842" r="1266" b="17046"/>
          <a:stretch>
            <a:fillRect/>
          </a:stretch>
        </p:blipFill>
        <p:spPr bwMode="auto">
          <a:xfrm>
            <a:off x="685800" y="762000"/>
            <a:ext cx="76962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914400" y="381000"/>
            <a:ext cx="7127887" cy="5419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r" rtl="1"/>
            <a:r>
              <a:rPr lang="ar-SA" b="1" u="sng" dirty="0" smtClean="0">
                <a:solidFill>
                  <a:schemeClr val="accent6">
                    <a:lumMod val="75000"/>
                  </a:schemeClr>
                </a:solidFill>
              </a:rPr>
              <a:t>الفوائد</a:t>
            </a:r>
            <a:endParaRPr lang="en-US" dirty="0" smtClean="0">
              <a:solidFill>
                <a:schemeClr val="accent6">
                  <a:lumMod val="75000"/>
                </a:schemeClr>
              </a:solidFill>
            </a:endParaRPr>
          </a:p>
          <a:p>
            <a:pPr marL="514350" lvl="0" indent="-514350" algn="r" rtl="1">
              <a:buFont typeface="+mj-lt"/>
              <a:buAutoNum type="arabicPeriod"/>
            </a:pPr>
            <a:r>
              <a:rPr lang="ar-SA" sz="2800" b="1" dirty="0" smtClean="0"/>
              <a:t>مصدر بيانات غير مكلف.</a:t>
            </a:r>
            <a:endParaRPr lang="en-US" sz="2800" dirty="0" smtClean="0"/>
          </a:p>
          <a:p>
            <a:pPr marL="514350" lvl="0" indent="-514350" algn="r" rtl="1">
              <a:buFont typeface="+mj-lt"/>
              <a:buAutoNum type="arabicPeriod"/>
            </a:pPr>
            <a:r>
              <a:rPr lang="ar-SA" sz="2800" b="1" dirty="0" smtClean="0"/>
              <a:t>الحصول على بيانات كامل </a:t>
            </a:r>
            <a:r>
              <a:rPr lang="ar-SA" sz="2800" b="1" dirty="0" smtClean="0"/>
              <a:t>المجتمع.</a:t>
            </a:r>
            <a:endParaRPr lang="en-US" sz="2800" dirty="0" smtClean="0"/>
          </a:p>
          <a:p>
            <a:pPr marL="514350" lvl="0" indent="-514350" algn="r" rtl="1">
              <a:buFont typeface="+mj-lt"/>
              <a:buAutoNum type="arabicPeriod"/>
            </a:pPr>
            <a:r>
              <a:rPr lang="ar-SA" sz="2800" b="1" dirty="0" smtClean="0"/>
              <a:t>التعرف على الاتجاهات في الماضي وما آلت إليه حالياً.</a:t>
            </a:r>
            <a:endParaRPr lang="en-US" sz="2800" dirty="0" smtClean="0"/>
          </a:p>
          <a:p>
            <a:pPr algn="r" rtl="1"/>
            <a:r>
              <a:rPr lang="ar-SA" b="1" u="sng" dirty="0" smtClean="0">
                <a:solidFill>
                  <a:schemeClr val="accent6">
                    <a:lumMod val="75000"/>
                  </a:schemeClr>
                </a:solidFill>
              </a:rPr>
              <a:t>العيوب</a:t>
            </a:r>
            <a:endParaRPr lang="en-US" dirty="0" smtClean="0">
              <a:solidFill>
                <a:schemeClr val="accent6">
                  <a:lumMod val="75000"/>
                </a:schemeClr>
              </a:solidFill>
            </a:endParaRPr>
          </a:p>
          <a:p>
            <a:pPr marL="514350" lvl="0" indent="-514350" algn="r" rtl="1">
              <a:buFont typeface="+mj-lt"/>
              <a:buAutoNum type="arabicPeriod"/>
            </a:pPr>
            <a:r>
              <a:rPr lang="ar-SA" sz="2800" b="1" dirty="0" smtClean="0"/>
              <a:t>صعوبة الحصول على المعلومة بسبب الخصوصية أو عدم قابلية البيانات للنشر.  </a:t>
            </a:r>
            <a:endParaRPr lang="en-US" sz="2800" dirty="0" smtClean="0"/>
          </a:p>
          <a:p>
            <a:pPr marL="514350" lvl="0" indent="-514350" algn="r" rtl="1">
              <a:buFont typeface="+mj-lt"/>
              <a:buAutoNum type="arabicPeriod"/>
            </a:pPr>
            <a:r>
              <a:rPr lang="ar-SA" sz="2800" b="1" dirty="0" smtClean="0"/>
              <a:t>قد تكون المعلومات المسجلة متحيزة.</a:t>
            </a:r>
            <a:endParaRPr lang="en-US" sz="2800" dirty="0" smtClean="0"/>
          </a:p>
          <a:p>
            <a:pPr marL="514350" lvl="0" indent="-514350" algn="r" rtl="1">
              <a:buFont typeface="+mj-lt"/>
              <a:buAutoNum type="arabicPeriod"/>
            </a:pPr>
            <a:r>
              <a:rPr lang="ar-SA" sz="2800" b="1" dirty="0" smtClean="0"/>
              <a:t>قد تكون نوعية المعلومات المسجلة مقصورة على تلك التي تهم الجهة التي جمعتها ولا تغطي بعض الجوانب لدراسات وأبحاث أخرى.</a:t>
            </a:r>
            <a:endParaRPr lang="en-US" sz="2800" dirty="0" smtClean="0"/>
          </a:p>
          <a:p>
            <a:pPr algn="r" rtl="1"/>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rtl="1"/>
            <a:r>
              <a:rPr lang="ar-SA" b="1" dirty="0" smtClean="0">
                <a:solidFill>
                  <a:schemeClr val="accent6">
                    <a:lumMod val="75000"/>
                  </a:schemeClr>
                </a:solidFill>
              </a:rPr>
              <a:t>2- الملاحظات أو المراقبات </a:t>
            </a:r>
            <a:r>
              <a:rPr lang="en-US" dirty="0" smtClean="0">
                <a:solidFill>
                  <a:schemeClr val="accent6">
                    <a:lumMod val="75000"/>
                  </a:schemeClr>
                </a:solidFill>
              </a:rPr>
              <a:t>Observations</a:t>
            </a:r>
            <a:endParaRPr lang="ar-SA" dirty="0">
              <a:solidFill>
                <a:schemeClr val="accent6">
                  <a:lumMod val="75000"/>
                </a:schemeClr>
              </a:solidFill>
            </a:endParaRPr>
          </a:p>
        </p:txBody>
      </p:sp>
      <p:sp>
        <p:nvSpPr>
          <p:cNvPr id="3" name="Content Placeholder 2"/>
          <p:cNvSpPr>
            <a:spLocks noGrp="1"/>
          </p:cNvSpPr>
          <p:nvPr>
            <p:ph idx="1"/>
          </p:nvPr>
        </p:nvSpPr>
        <p:spPr/>
        <p:txBody>
          <a:bodyPr>
            <a:normAutofit lnSpcReduction="10000"/>
          </a:bodyPr>
          <a:lstStyle/>
          <a:p>
            <a:pPr algn="just" rtl="1"/>
            <a:r>
              <a:rPr lang="ar-SA" b="1" dirty="0" smtClean="0"/>
              <a:t>يشتمل تحديد ومشاهدة وتسجيل سلوك وخصائص أشخاص أو أي كائنات حية، أو أشياء أو ظواهر.</a:t>
            </a:r>
          </a:p>
          <a:p>
            <a:pPr algn="just" rtl="1"/>
            <a:r>
              <a:rPr lang="ar-SA" b="1" dirty="0" smtClean="0"/>
              <a:t>تعتبر العين المجردة هنا أهم أداة بحث.</a:t>
            </a:r>
          </a:p>
          <a:p>
            <a:pPr algn="just" rtl="1"/>
            <a:r>
              <a:rPr lang="ar-SA" b="1" dirty="0" smtClean="0"/>
              <a:t>تختلف الطرق المتبعة في المشاهدة فقد تستخدم الكاميرات بأنواعها الرقمية والفيديوا والحرارية أو أجهزة القياس لمختلف الظواهر. </a:t>
            </a:r>
          </a:p>
          <a:p>
            <a:pPr algn="just" rtl="1"/>
            <a:r>
              <a:rPr lang="ar-SA" b="1" dirty="0" smtClean="0"/>
              <a:t>تنفذ المراقبات بعدة طرق، وتنقسم الملاحظات إلى قسمين، الملاحظات المباشرة من قبل الباحثين والملاحظات المأخوذة من المشاهدين.</a:t>
            </a:r>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1687</Words>
  <Application>Microsoft Office PowerPoint</Application>
  <PresentationFormat>On-screen Show (4:3)</PresentationFormat>
  <Paragraphs>158</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تقنيات لجمع المعلومات في  دراسات وأبحاث الحج والعمرة</vt:lpstr>
      <vt:lpstr>Slide 2</vt:lpstr>
      <vt:lpstr>تقنيات جمع البيانات</vt:lpstr>
      <vt:lpstr>1- مصادر مسجلة Recorded Sources </vt:lpstr>
      <vt:lpstr>أمثلة من دراسات المعهد</vt:lpstr>
      <vt:lpstr>Slide 6</vt:lpstr>
      <vt:lpstr>Slide 7</vt:lpstr>
      <vt:lpstr>Slide 8</vt:lpstr>
      <vt:lpstr>2- الملاحظات أو المراقبات Observations</vt:lpstr>
      <vt:lpstr>من أمثلة دراسات المعهد</vt:lpstr>
      <vt:lpstr>Slide 11</vt:lpstr>
      <vt:lpstr>Slide 12</vt:lpstr>
      <vt:lpstr>3- المقابلات Interviews</vt:lpstr>
      <vt:lpstr>من أمثلة دراسات المعهد</vt:lpstr>
      <vt:lpstr>Slide 15</vt:lpstr>
      <vt:lpstr>4- المجموعات المركزة Focus groups </vt:lpstr>
      <vt:lpstr>من أمثلة دراسات المعهد</vt:lpstr>
      <vt:lpstr>Slide 18</vt:lpstr>
      <vt:lpstr>5- حلقات أو ورش العمل  Workshops</vt:lpstr>
      <vt:lpstr>من أمثلة دراسات المعهد</vt:lpstr>
      <vt:lpstr>Slide 21</vt:lpstr>
      <vt:lpstr>6- الاستبانات المكتوبة questionnaires</vt:lpstr>
      <vt:lpstr>أمثلة من دراسات المعهد</vt:lpstr>
      <vt:lpstr>Slide 24</vt:lpstr>
      <vt:lpstr>7- جمع المعلومات إلكترونياً Electronic Data Collection</vt:lpstr>
      <vt:lpstr>Slide 26</vt:lpstr>
      <vt:lpstr>Slide 27</vt:lpstr>
      <vt:lpstr>أمثلة من دراسات المعهد</vt:lpstr>
      <vt:lpstr>Slide 29</vt:lpstr>
      <vt:lpstr>التوصيات</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تقنيات لجمع المعلومات  في  دراسات وأبحاث الحج والعمرة</dc:title>
  <dc:creator>Dr Gamal Elkahlout</dc:creator>
  <cp:lastModifiedBy>Dr Gamal Elkahlout</cp:lastModifiedBy>
  <cp:revision>53</cp:revision>
  <dcterms:created xsi:type="dcterms:W3CDTF">2006-08-16T00:00:00Z</dcterms:created>
  <dcterms:modified xsi:type="dcterms:W3CDTF">2010-01-18T19:12:10Z</dcterms:modified>
</cp:coreProperties>
</file>