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08AB6-122A-4EF6-A034-645EABC4B14A}" type="doc">
      <dgm:prSet loTypeId="urn:microsoft.com/office/officeart/2005/8/layout/radial5" loCatId="relationship" qsTypeId="urn:microsoft.com/office/officeart/2005/8/quickstyle/simple2" qsCatId="simple" csTypeId="urn:microsoft.com/office/officeart/2005/8/colors/colorful3" csCatId="colorful" phldr="1"/>
      <dgm:spPr/>
    </dgm:pt>
    <dgm:pt modelId="{95F390CA-4DCE-4015-8F79-6E2F61120F8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dirty="0" smtClean="0"/>
            <a:t>فروع هندسة الصوتيات </a:t>
          </a: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062998EC-BCFA-418A-B595-6215867553FA}" type="parTrans" cxnId="{BF7BF19F-280C-4403-BCD7-F878923E1F9D}">
      <dgm:prSet/>
      <dgm:spPr/>
      <dgm:t>
        <a:bodyPr/>
        <a:lstStyle/>
        <a:p>
          <a:pPr rtl="1"/>
          <a:endParaRPr lang="ar-SA"/>
        </a:p>
      </dgm:t>
    </dgm:pt>
    <dgm:pt modelId="{7CC68057-53D7-437F-AE94-DC6706CA3BED}" type="sibTrans" cxnId="{BF7BF19F-280C-4403-BCD7-F878923E1F9D}">
      <dgm:prSet/>
      <dgm:spPr/>
      <dgm:t>
        <a:bodyPr/>
        <a:lstStyle/>
        <a:p>
          <a:pPr rtl="1"/>
          <a:endParaRPr lang="ar-SA"/>
        </a:p>
      </dgm:t>
    </dgm:pt>
    <dgm:pt modelId="{048AB6AB-A4A4-41C1-AA43-4EF5917CAC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smtClean="0"/>
            <a:t>الهندسة الكهروصوتيه 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510429D0-753D-4F19-9116-2E9922FC7430}" type="parTrans" cxnId="{A620C96D-C0A4-4123-A0FC-76BDDB649CF1}">
      <dgm:prSet/>
      <dgm:spPr/>
      <dgm:t>
        <a:bodyPr/>
        <a:lstStyle/>
        <a:p>
          <a:pPr rtl="1"/>
          <a:endParaRPr lang="ar-SA"/>
        </a:p>
      </dgm:t>
    </dgm:pt>
    <dgm:pt modelId="{391E3536-812A-4FB0-9A3D-EA7745E45468}" type="sibTrans" cxnId="{A620C96D-C0A4-4123-A0FC-76BDDB649CF1}">
      <dgm:prSet/>
      <dgm:spPr/>
      <dgm:t>
        <a:bodyPr/>
        <a:lstStyle/>
        <a:p>
          <a:pPr rtl="1"/>
          <a:endParaRPr lang="ar-SA"/>
        </a:p>
      </dgm:t>
    </dgm:pt>
    <dgm:pt modelId="{5316E0CA-D19F-4BCE-9EA0-D0B81C5D3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dirty="0" smtClean="0"/>
            <a:t>التحكم في الضوضاء والاهتزازات ألصوتيه</a:t>
          </a: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F32A195-B089-4658-BA3C-B29D8EE9CC83}" type="parTrans" cxnId="{8B4914D6-CBA5-457B-92EE-AAC543985CBC}">
      <dgm:prSet/>
      <dgm:spPr/>
      <dgm:t>
        <a:bodyPr/>
        <a:lstStyle/>
        <a:p>
          <a:pPr rtl="1"/>
          <a:endParaRPr lang="ar-SA"/>
        </a:p>
      </dgm:t>
    </dgm:pt>
    <dgm:pt modelId="{7D6E2EEA-82BA-4899-8A56-4A91BD1E2C32}" type="sibTrans" cxnId="{8B4914D6-CBA5-457B-92EE-AAC543985CBC}">
      <dgm:prSet/>
      <dgm:spPr/>
      <dgm:t>
        <a:bodyPr/>
        <a:lstStyle/>
        <a:p>
          <a:pPr rtl="1"/>
          <a:endParaRPr lang="ar-SA"/>
        </a:p>
      </dgm:t>
    </dgm:pt>
    <dgm:pt modelId="{373B4A6D-9012-4118-86AB-00969E3676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ar-SA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ar-SA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dirty="0" smtClean="0"/>
            <a:t>الصوتيات الفيزيائية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372275A2-4A5E-4224-8DD3-00F30A17D41E}" type="parTrans" cxnId="{6C9FFAFC-137F-44DD-807C-E078374896F7}">
      <dgm:prSet/>
      <dgm:spPr/>
      <dgm:t>
        <a:bodyPr/>
        <a:lstStyle/>
        <a:p>
          <a:pPr rtl="1"/>
          <a:endParaRPr lang="ar-SA"/>
        </a:p>
      </dgm:t>
    </dgm:pt>
    <dgm:pt modelId="{7451081D-60B3-4102-9E96-2EB33185A5C1}" type="sibTrans" cxnId="{6C9FFAFC-137F-44DD-807C-E078374896F7}">
      <dgm:prSet/>
      <dgm:spPr/>
      <dgm:t>
        <a:bodyPr/>
        <a:lstStyle/>
        <a:p>
          <a:pPr rtl="1"/>
          <a:endParaRPr lang="ar-SA"/>
        </a:p>
      </dgm:t>
    </dgm:pt>
    <dgm:pt modelId="{A4FF10A4-1BEB-4DDA-B8DC-74D3E563A710}">
      <dgm:prSet/>
      <dgm:spPr>
        <a:solidFill>
          <a:schemeClr val="accent3">
            <a:hueOff val="0"/>
            <a:satOff val="0"/>
            <a:lumOff val="0"/>
          </a:schemeClr>
        </a:solidFill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dirty="0" smtClean="0"/>
            <a:t>الصوتيات في العماره</a:t>
          </a: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DF02B5F7-5F06-4CD1-B858-C48211D01D48}" type="sibTrans" cxnId="{3A35D282-CC3B-4B96-AD61-91597FBD0821}">
      <dgm:prSet/>
      <dgm:spPr/>
      <dgm:t>
        <a:bodyPr/>
        <a:lstStyle/>
        <a:p>
          <a:pPr rtl="1"/>
          <a:endParaRPr lang="ar-SA"/>
        </a:p>
      </dgm:t>
    </dgm:pt>
    <dgm:pt modelId="{F28ED155-C88F-46EC-97FE-37C3EF00A460}" type="parTrans" cxnId="{3A35D282-CC3B-4B96-AD61-91597FBD0821}">
      <dgm:prSet/>
      <dgm:spPr/>
      <dgm:t>
        <a:bodyPr/>
        <a:lstStyle/>
        <a:p>
          <a:pPr rtl="1"/>
          <a:endParaRPr lang="ar-SA"/>
        </a:p>
      </dgm:t>
    </dgm:pt>
    <dgm:pt modelId="{2C2F3527-6918-4AD2-A741-C4954FA09E2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ar-SA" smtClean="0"/>
            <a:t>الصوتيات تحت الأسطح المائية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AD52AC0A-2AA0-49E9-975C-501AB53275EE}" type="parTrans" cxnId="{47B196D8-CDEA-46DB-843A-F35248D2F440}">
      <dgm:prSet/>
      <dgm:spPr/>
      <dgm:t>
        <a:bodyPr/>
        <a:lstStyle/>
        <a:p>
          <a:pPr rtl="1"/>
          <a:endParaRPr lang="ar-SA"/>
        </a:p>
      </dgm:t>
    </dgm:pt>
    <dgm:pt modelId="{B663D82F-3875-4506-8574-6486B7F1B9E8}" type="sibTrans" cxnId="{47B196D8-CDEA-46DB-843A-F35248D2F440}">
      <dgm:prSet/>
      <dgm:spPr/>
      <dgm:t>
        <a:bodyPr/>
        <a:lstStyle/>
        <a:p>
          <a:pPr rtl="1"/>
          <a:endParaRPr lang="ar-SA"/>
        </a:p>
      </dgm:t>
    </dgm:pt>
    <dgm:pt modelId="{41AE6EDB-7120-4D0D-BDFB-5DA76FE1E59B}" type="pres">
      <dgm:prSet presAssocID="{9A408AB6-122A-4EF6-A034-645EABC4B1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0F28C6-0C02-4B82-ABB2-4880D8E94FBE}" type="pres">
      <dgm:prSet presAssocID="{95F390CA-4DCE-4015-8F79-6E2F61120F8E}" presName="centerShape" presStyleLbl="node0" presStyleIdx="0" presStyleCnt="1"/>
      <dgm:spPr/>
      <dgm:t>
        <a:bodyPr/>
        <a:lstStyle/>
        <a:p>
          <a:pPr rtl="1"/>
          <a:endParaRPr lang="ar-SA"/>
        </a:p>
      </dgm:t>
    </dgm:pt>
    <dgm:pt modelId="{55D8C603-922D-4A78-BC8B-7173AC31673C}" type="pres">
      <dgm:prSet presAssocID="{F28ED155-C88F-46EC-97FE-37C3EF00A460}" presName="par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219D84B5-ADF4-4C1A-8438-179B8F3C2786}" type="pres">
      <dgm:prSet presAssocID="{F28ED155-C88F-46EC-97FE-37C3EF00A460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44D34143-2B22-4332-8428-AD1134E72434}" type="pres">
      <dgm:prSet presAssocID="{A4FF10A4-1BEB-4DDA-B8DC-74D3E563A71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64BAB6-B29F-4ECF-A4E3-D3D3B584EC44}" type="pres">
      <dgm:prSet presAssocID="{510429D0-753D-4F19-9116-2E9922FC7430}" presName="par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9A1B606A-0D13-4F92-8E5E-BE00D1420F29}" type="pres">
      <dgm:prSet presAssocID="{510429D0-753D-4F19-9116-2E9922FC7430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408C174E-714E-4C28-8905-47C231BD81BD}" type="pres">
      <dgm:prSet presAssocID="{048AB6AB-A4A4-41C1-AA43-4EF5917CAC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B42945-34B3-42F9-BC5C-4E84EB78FF17}" type="pres">
      <dgm:prSet presAssocID="{CF32A195-B089-4658-BA3C-B29D8EE9CC83}" presName="par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F67271E7-04A3-4A16-B747-D9508270671E}" type="pres">
      <dgm:prSet presAssocID="{CF32A195-B089-4658-BA3C-B29D8EE9CC83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4FB47003-AF26-4581-A27D-9C11504C892B}" type="pres">
      <dgm:prSet presAssocID="{5316E0CA-D19F-4BCE-9EA0-D0B81C5D3B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A831BE6-158A-4233-8161-AC1E574DE6AD}" type="pres">
      <dgm:prSet presAssocID="{AD52AC0A-2AA0-49E9-975C-501AB53275EE}" presName="par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55899A4F-5FFA-499D-AEE1-85DAFFFBF61F}" type="pres">
      <dgm:prSet presAssocID="{AD52AC0A-2AA0-49E9-975C-501AB53275EE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216D70EC-DD6C-4277-9249-F8EE0FF3121D}" type="pres">
      <dgm:prSet presAssocID="{2C2F3527-6918-4AD2-A741-C4954FA09E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F89A56-2073-4E63-A6AB-78650FEFBA01}" type="pres">
      <dgm:prSet presAssocID="{372275A2-4A5E-4224-8DD3-00F30A17D41E}" presName="par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B15AD14C-97F9-44F3-84A0-473869E16DD4}" type="pres">
      <dgm:prSet presAssocID="{372275A2-4A5E-4224-8DD3-00F30A17D41E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EE521932-4BF5-4B7D-B6C1-758ABDB45EFD}" type="pres">
      <dgm:prSet presAssocID="{373B4A6D-9012-4118-86AB-00969E3676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FE617D1-C0B4-4494-9ABF-6E10C0105B99}" type="presOf" srcId="{510429D0-753D-4F19-9116-2E9922FC7430}" destId="{9D64BAB6-B29F-4ECF-A4E3-D3D3B584EC44}" srcOrd="0" destOrd="0" presId="urn:microsoft.com/office/officeart/2005/8/layout/radial5"/>
    <dgm:cxn modelId="{E717D4A7-F17A-445D-A790-8488FF0A5531}" type="presOf" srcId="{372275A2-4A5E-4224-8DD3-00F30A17D41E}" destId="{E7F89A56-2073-4E63-A6AB-78650FEFBA01}" srcOrd="0" destOrd="0" presId="urn:microsoft.com/office/officeart/2005/8/layout/radial5"/>
    <dgm:cxn modelId="{6C9FFAFC-137F-44DD-807C-E078374896F7}" srcId="{95F390CA-4DCE-4015-8F79-6E2F61120F8E}" destId="{373B4A6D-9012-4118-86AB-00969E36761E}" srcOrd="4" destOrd="0" parTransId="{372275A2-4A5E-4224-8DD3-00F30A17D41E}" sibTransId="{7451081D-60B3-4102-9E96-2EB33185A5C1}"/>
    <dgm:cxn modelId="{F342FD1B-460B-4214-9786-C2D9A7787746}" type="presOf" srcId="{95F390CA-4DCE-4015-8F79-6E2F61120F8E}" destId="{240F28C6-0C02-4B82-ABB2-4880D8E94FBE}" srcOrd="0" destOrd="0" presId="urn:microsoft.com/office/officeart/2005/8/layout/radial5"/>
    <dgm:cxn modelId="{BF7BF19F-280C-4403-BCD7-F878923E1F9D}" srcId="{9A408AB6-122A-4EF6-A034-645EABC4B14A}" destId="{95F390CA-4DCE-4015-8F79-6E2F61120F8E}" srcOrd="0" destOrd="0" parTransId="{062998EC-BCFA-418A-B595-6215867553FA}" sibTransId="{7CC68057-53D7-437F-AE94-DC6706CA3BED}"/>
    <dgm:cxn modelId="{E00F1C39-2F5C-4655-AF5A-92A8873BB412}" type="presOf" srcId="{AD52AC0A-2AA0-49E9-975C-501AB53275EE}" destId="{55899A4F-5FFA-499D-AEE1-85DAFFFBF61F}" srcOrd="1" destOrd="0" presId="urn:microsoft.com/office/officeart/2005/8/layout/radial5"/>
    <dgm:cxn modelId="{47B196D8-CDEA-46DB-843A-F35248D2F440}" srcId="{95F390CA-4DCE-4015-8F79-6E2F61120F8E}" destId="{2C2F3527-6918-4AD2-A741-C4954FA09E22}" srcOrd="3" destOrd="0" parTransId="{AD52AC0A-2AA0-49E9-975C-501AB53275EE}" sibTransId="{B663D82F-3875-4506-8574-6486B7F1B9E8}"/>
    <dgm:cxn modelId="{3A35D282-CC3B-4B96-AD61-91597FBD0821}" srcId="{95F390CA-4DCE-4015-8F79-6E2F61120F8E}" destId="{A4FF10A4-1BEB-4DDA-B8DC-74D3E563A710}" srcOrd="0" destOrd="0" parTransId="{F28ED155-C88F-46EC-97FE-37C3EF00A460}" sibTransId="{DF02B5F7-5F06-4CD1-B858-C48211D01D48}"/>
    <dgm:cxn modelId="{719AF9CA-8917-4E6E-959F-55ABD8C3F612}" type="presOf" srcId="{CF32A195-B089-4658-BA3C-B29D8EE9CC83}" destId="{F67271E7-04A3-4A16-B747-D9508270671E}" srcOrd="1" destOrd="0" presId="urn:microsoft.com/office/officeart/2005/8/layout/radial5"/>
    <dgm:cxn modelId="{6DF0484E-1E2F-434B-95C9-9C03876176D0}" type="presOf" srcId="{F28ED155-C88F-46EC-97FE-37C3EF00A460}" destId="{55D8C603-922D-4A78-BC8B-7173AC31673C}" srcOrd="0" destOrd="0" presId="urn:microsoft.com/office/officeart/2005/8/layout/radial5"/>
    <dgm:cxn modelId="{1E01FED9-76A3-43A0-8A93-15500DE16A87}" type="presOf" srcId="{510429D0-753D-4F19-9116-2E9922FC7430}" destId="{9A1B606A-0D13-4F92-8E5E-BE00D1420F29}" srcOrd="1" destOrd="0" presId="urn:microsoft.com/office/officeart/2005/8/layout/radial5"/>
    <dgm:cxn modelId="{8B4914D6-CBA5-457B-92EE-AAC543985CBC}" srcId="{95F390CA-4DCE-4015-8F79-6E2F61120F8E}" destId="{5316E0CA-D19F-4BCE-9EA0-D0B81C5D3BB0}" srcOrd="2" destOrd="0" parTransId="{CF32A195-B089-4658-BA3C-B29D8EE9CC83}" sibTransId="{7D6E2EEA-82BA-4899-8A56-4A91BD1E2C32}"/>
    <dgm:cxn modelId="{72C3E1B9-B805-4DF5-8A08-9B1115BC71A1}" type="presOf" srcId="{2C2F3527-6918-4AD2-A741-C4954FA09E22}" destId="{216D70EC-DD6C-4277-9249-F8EE0FF3121D}" srcOrd="0" destOrd="0" presId="urn:microsoft.com/office/officeart/2005/8/layout/radial5"/>
    <dgm:cxn modelId="{A620C96D-C0A4-4123-A0FC-76BDDB649CF1}" srcId="{95F390CA-4DCE-4015-8F79-6E2F61120F8E}" destId="{048AB6AB-A4A4-41C1-AA43-4EF5917CAC3D}" srcOrd="1" destOrd="0" parTransId="{510429D0-753D-4F19-9116-2E9922FC7430}" sibTransId="{391E3536-812A-4FB0-9A3D-EA7745E45468}"/>
    <dgm:cxn modelId="{3FFC6E65-9968-4467-8241-8FCDA67375C4}" type="presOf" srcId="{CF32A195-B089-4658-BA3C-B29D8EE9CC83}" destId="{98B42945-34B3-42F9-BC5C-4E84EB78FF17}" srcOrd="0" destOrd="0" presId="urn:microsoft.com/office/officeart/2005/8/layout/radial5"/>
    <dgm:cxn modelId="{3D6188A3-3B8A-4A5F-8D24-3EB3A36A433B}" type="presOf" srcId="{A4FF10A4-1BEB-4DDA-B8DC-74D3E563A710}" destId="{44D34143-2B22-4332-8428-AD1134E72434}" srcOrd="0" destOrd="0" presId="urn:microsoft.com/office/officeart/2005/8/layout/radial5"/>
    <dgm:cxn modelId="{BC51F5F2-09A2-43FB-A837-B2E058F3013C}" type="presOf" srcId="{F28ED155-C88F-46EC-97FE-37C3EF00A460}" destId="{219D84B5-ADF4-4C1A-8438-179B8F3C2786}" srcOrd="1" destOrd="0" presId="urn:microsoft.com/office/officeart/2005/8/layout/radial5"/>
    <dgm:cxn modelId="{310B6CDB-772D-485E-949B-416C5684BA39}" type="presOf" srcId="{372275A2-4A5E-4224-8DD3-00F30A17D41E}" destId="{B15AD14C-97F9-44F3-84A0-473869E16DD4}" srcOrd="1" destOrd="0" presId="urn:microsoft.com/office/officeart/2005/8/layout/radial5"/>
    <dgm:cxn modelId="{B960B2F2-3A7C-409B-BDC6-53E7BE4612F2}" type="presOf" srcId="{5316E0CA-D19F-4BCE-9EA0-D0B81C5D3BB0}" destId="{4FB47003-AF26-4581-A27D-9C11504C892B}" srcOrd="0" destOrd="0" presId="urn:microsoft.com/office/officeart/2005/8/layout/radial5"/>
    <dgm:cxn modelId="{A2AF729D-1225-41BC-9CAC-2F0AF4D7C4D2}" type="presOf" srcId="{9A408AB6-122A-4EF6-A034-645EABC4B14A}" destId="{41AE6EDB-7120-4D0D-BDFB-5DA76FE1E59B}" srcOrd="0" destOrd="0" presId="urn:microsoft.com/office/officeart/2005/8/layout/radial5"/>
    <dgm:cxn modelId="{F7536202-D7F1-4DA0-B9A8-702BB9C14CB0}" type="presOf" srcId="{AD52AC0A-2AA0-49E9-975C-501AB53275EE}" destId="{2A831BE6-158A-4233-8161-AC1E574DE6AD}" srcOrd="0" destOrd="0" presId="urn:microsoft.com/office/officeart/2005/8/layout/radial5"/>
    <dgm:cxn modelId="{0CFA2494-AF70-4350-9D9D-3B79ECCA5264}" type="presOf" srcId="{373B4A6D-9012-4118-86AB-00969E36761E}" destId="{EE521932-4BF5-4B7D-B6C1-758ABDB45EFD}" srcOrd="0" destOrd="0" presId="urn:microsoft.com/office/officeart/2005/8/layout/radial5"/>
    <dgm:cxn modelId="{0B511032-A5A1-4B94-935C-333E2A1F6345}" type="presOf" srcId="{048AB6AB-A4A4-41C1-AA43-4EF5917CAC3D}" destId="{408C174E-714E-4C28-8905-47C231BD81BD}" srcOrd="0" destOrd="0" presId="urn:microsoft.com/office/officeart/2005/8/layout/radial5"/>
    <dgm:cxn modelId="{10353273-FDD4-4936-A0ED-85E71990C920}" type="presParOf" srcId="{41AE6EDB-7120-4D0D-BDFB-5DA76FE1E59B}" destId="{240F28C6-0C02-4B82-ABB2-4880D8E94FBE}" srcOrd="0" destOrd="0" presId="urn:microsoft.com/office/officeart/2005/8/layout/radial5"/>
    <dgm:cxn modelId="{E0618D05-E717-4628-BA82-7F0A76A8E054}" type="presParOf" srcId="{41AE6EDB-7120-4D0D-BDFB-5DA76FE1E59B}" destId="{55D8C603-922D-4A78-BC8B-7173AC31673C}" srcOrd="1" destOrd="0" presId="urn:microsoft.com/office/officeart/2005/8/layout/radial5"/>
    <dgm:cxn modelId="{94FC2AA4-E3C2-47BD-A25B-370150360DD8}" type="presParOf" srcId="{55D8C603-922D-4A78-BC8B-7173AC31673C}" destId="{219D84B5-ADF4-4C1A-8438-179B8F3C2786}" srcOrd="0" destOrd="0" presId="urn:microsoft.com/office/officeart/2005/8/layout/radial5"/>
    <dgm:cxn modelId="{C04A64B5-65D6-425F-9854-EABDFD0621CB}" type="presParOf" srcId="{41AE6EDB-7120-4D0D-BDFB-5DA76FE1E59B}" destId="{44D34143-2B22-4332-8428-AD1134E72434}" srcOrd="2" destOrd="0" presId="urn:microsoft.com/office/officeart/2005/8/layout/radial5"/>
    <dgm:cxn modelId="{F531A2FC-3016-42F5-84E0-D0A33C715D7A}" type="presParOf" srcId="{41AE6EDB-7120-4D0D-BDFB-5DA76FE1E59B}" destId="{9D64BAB6-B29F-4ECF-A4E3-D3D3B584EC44}" srcOrd="3" destOrd="0" presId="urn:microsoft.com/office/officeart/2005/8/layout/radial5"/>
    <dgm:cxn modelId="{E37F6E0F-4A60-4DE6-A6AD-434D34C66910}" type="presParOf" srcId="{9D64BAB6-B29F-4ECF-A4E3-D3D3B584EC44}" destId="{9A1B606A-0D13-4F92-8E5E-BE00D1420F29}" srcOrd="0" destOrd="0" presId="urn:microsoft.com/office/officeart/2005/8/layout/radial5"/>
    <dgm:cxn modelId="{0032397D-EA46-451E-AF91-83054D1DB288}" type="presParOf" srcId="{41AE6EDB-7120-4D0D-BDFB-5DA76FE1E59B}" destId="{408C174E-714E-4C28-8905-47C231BD81BD}" srcOrd="4" destOrd="0" presId="urn:microsoft.com/office/officeart/2005/8/layout/radial5"/>
    <dgm:cxn modelId="{A4B90F73-A5B8-45A0-9ED4-0CE9F3C2E16D}" type="presParOf" srcId="{41AE6EDB-7120-4D0D-BDFB-5DA76FE1E59B}" destId="{98B42945-34B3-42F9-BC5C-4E84EB78FF17}" srcOrd="5" destOrd="0" presId="urn:microsoft.com/office/officeart/2005/8/layout/radial5"/>
    <dgm:cxn modelId="{3B5F9277-C7E4-4C95-A7A8-9A9785B15572}" type="presParOf" srcId="{98B42945-34B3-42F9-BC5C-4E84EB78FF17}" destId="{F67271E7-04A3-4A16-B747-D9508270671E}" srcOrd="0" destOrd="0" presId="urn:microsoft.com/office/officeart/2005/8/layout/radial5"/>
    <dgm:cxn modelId="{61E915E1-2B58-48B8-B9FF-5D8C76C9205C}" type="presParOf" srcId="{41AE6EDB-7120-4D0D-BDFB-5DA76FE1E59B}" destId="{4FB47003-AF26-4581-A27D-9C11504C892B}" srcOrd="6" destOrd="0" presId="urn:microsoft.com/office/officeart/2005/8/layout/radial5"/>
    <dgm:cxn modelId="{A656C55B-7016-49ED-A2E2-A0DB4C51C0F8}" type="presParOf" srcId="{41AE6EDB-7120-4D0D-BDFB-5DA76FE1E59B}" destId="{2A831BE6-158A-4233-8161-AC1E574DE6AD}" srcOrd="7" destOrd="0" presId="urn:microsoft.com/office/officeart/2005/8/layout/radial5"/>
    <dgm:cxn modelId="{C261478C-2966-4CE1-8703-C5C5A4FFE922}" type="presParOf" srcId="{2A831BE6-158A-4233-8161-AC1E574DE6AD}" destId="{55899A4F-5FFA-499D-AEE1-85DAFFFBF61F}" srcOrd="0" destOrd="0" presId="urn:microsoft.com/office/officeart/2005/8/layout/radial5"/>
    <dgm:cxn modelId="{90389E62-63CF-4A14-B3CE-49643D120738}" type="presParOf" srcId="{41AE6EDB-7120-4D0D-BDFB-5DA76FE1E59B}" destId="{216D70EC-DD6C-4277-9249-F8EE0FF3121D}" srcOrd="8" destOrd="0" presId="urn:microsoft.com/office/officeart/2005/8/layout/radial5"/>
    <dgm:cxn modelId="{6B6E3991-EE91-400F-8D45-706B79D0A121}" type="presParOf" srcId="{41AE6EDB-7120-4D0D-BDFB-5DA76FE1E59B}" destId="{E7F89A56-2073-4E63-A6AB-78650FEFBA01}" srcOrd="9" destOrd="0" presId="urn:microsoft.com/office/officeart/2005/8/layout/radial5"/>
    <dgm:cxn modelId="{E543415B-EE74-42C6-9569-DFBE4FD78546}" type="presParOf" srcId="{E7F89A56-2073-4E63-A6AB-78650FEFBA01}" destId="{B15AD14C-97F9-44F3-84A0-473869E16DD4}" srcOrd="0" destOrd="0" presId="urn:microsoft.com/office/officeart/2005/8/layout/radial5"/>
    <dgm:cxn modelId="{6DE2E0D1-12A1-4C62-A5E5-D578D6BE7E48}" type="presParOf" srcId="{41AE6EDB-7120-4D0D-BDFB-5DA76FE1E59B}" destId="{EE521932-4BF5-4B7D-B6C1-758ABDB45EFD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3C5085-4450-4D8A-98BE-CEF9384B8C4B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583B35-1FAA-4F0F-A393-DBEF6BA1B53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3B35-1FAA-4F0F-A393-DBEF6BA1B536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CC606-9CF9-4E00-A1DB-AD383BABC4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EB0E-BDED-4DD9-8308-BD157263CAC5}" type="datetimeFigureOut">
              <a:rPr lang="ar-SA" smtClean="0"/>
              <a:pPr/>
              <a:t>2/4/1431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0D4B-DAD9-4C90-BECE-64005EAD4F2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sa.aip.org/aay.pg3.html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sa.aip.org/aay.pg4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/>
              <a:t>مقترحات إرشادية لتطوير</a:t>
            </a:r>
            <a:r>
              <a:rPr lang="en-US" dirty="0"/>
              <a:t/>
            </a:r>
            <a:br>
              <a:rPr lang="en-US" dirty="0"/>
            </a:br>
            <a:r>
              <a:rPr lang="ar-SA" b="1" dirty="0" smtClean="0"/>
              <a:t>النظام </a:t>
            </a:r>
            <a:r>
              <a:rPr lang="ar-SA" b="1" dirty="0"/>
              <a:t>الصوتي للحرم المكي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572008"/>
            <a:ext cx="2771772" cy="1500198"/>
          </a:xfrm>
        </p:spPr>
        <p:txBody>
          <a:bodyPr>
            <a:normAutofit/>
          </a:bodyPr>
          <a:lstStyle/>
          <a:p>
            <a:pPr algn="r"/>
            <a:r>
              <a:rPr lang="ar-SA" sz="2000" dirty="0" smtClean="0"/>
              <a:t>د</a:t>
            </a:r>
            <a:r>
              <a:rPr lang="ar-SA" sz="2000" dirty="0"/>
              <a:t>. وسيم أسعد أرفلي </a:t>
            </a:r>
            <a:endParaRPr lang="ar-SA" sz="2000" dirty="0" smtClean="0"/>
          </a:p>
          <a:p>
            <a:pPr algn="r"/>
            <a:r>
              <a:rPr lang="ar-SA" sz="2000" dirty="0" smtClean="0"/>
              <a:t>جامعة طيبة</a:t>
            </a:r>
          </a:p>
          <a:p>
            <a:pPr algn="r"/>
            <a:r>
              <a:rPr lang="ar-SA" sz="2000" dirty="0" smtClean="0"/>
              <a:t>قسم </a:t>
            </a:r>
            <a:r>
              <a:rPr lang="ar-SA" sz="2000" dirty="0"/>
              <a:t>الهندسة </a:t>
            </a:r>
            <a:r>
              <a:rPr lang="ar-SA" sz="2000" dirty="0" smtClean="0"/>
              <a:t>المعمارية</a:t>
            </a:r>
          </a:p>
          <a:p>
            <a:pPr algn="r"/>
            <a:r>
              <a:rPr lang="ar-SA" sz="2000" dirty="0" smtClean="0"/>
              <a:t>المدينة المنورة</a:t>
            </a:r>
            <a:endParaRPr lang="en-US" sz="2000" dirty="0"/>
          </a:p>
        </p:txBody>
      </p:sp>
      <p:pic>
        <p:nvPicPr>
          <p:cNvPr id="4" name="صورة 19" descr="00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1000132" cy="1285884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686" y="214290"/>
            <a:ext cx="4572032" cy="591187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ar-SA" u="sng" dirty="0" smtClean="0"/>
              <a:t>نقص الكفاءة في الأنظمة الصوتية المصممة يعود الى:</a:t>
            </a:r>
          </a:p>
          <a:p>
            <a:pPr lvl="1"/>
            <a:r>
              <a:rPr lang="ar-SA" dirty="0" smtClean="0"/>
              <a:t>نوع السماعات. </a:t>
            </a:r>
          </a:p>
          <a:p>
            <a:pPr lvl="1"/>
            <a:r>
              <a:rPr lang="ar-SA" dirty="0" smtClean="0"/>
              <a:t>عدد السماعات.</a:t>
            </a:r>
          </a:p>
          <a:p>
            <a:pPr lvl="1"/>
            <a:r>
              <a:rPr lang="ar-SA" dirty="0" smtClean="0"/>
              <a:t>تصميم وتجهيزوالمعايرة لأجزاء النظام الصوتي.</a:t>
            </a:r>
            <a:endParaRPr lang="ar-SA" u="sng" dirty="0" smtClean="0"/>
          </a:p>
          <a:p>
            <a:pPr lvl="1"/>
            <a:endParaRPr lang="ar-S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2857520" cy="164307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2857520" cy="150019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285752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143512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357166"/>
            <a:ext cx="4114800" cy="5500726"/>
          </a:xfrm>
        </p:spPr>
        <p:txBody>
          <a:bodyPr>
            <a:normAutofit/>
          </a:bodyPr>
          <a:lstStyle/>
          <a:p>
            <a:r>
              <a:rPr lang="ar-SA" u="sng" dirty="0" smtClean="0"/>
              <a:t>أنظمة صوتيه مقترحه وذات كفاءة </a:t>
            </a:r>
            <a:r>
              <a:rPr lang="ar-SA" u="sng" dirty="0" smtClean="0"/>
              <a:t>عاليه:  </a:t>
            </a:r>
            <a:endParaRPr lang="en-US" dirty="0" smtClean="0"/>
          </a:p>
          <a:p>
            <a:pPr lvl="1"/>
            <a:r>
              <a:rPr lang="en-US" dirty="0" smtClean="0"/>
              <a:t>Line Array</a:t>
            </a:r>
            <a:endParaRPr lang="ar-SA" dirty="0" smtClean="0"/>
          </a:p>
          <a:p>
            <a:pPr lvl="2"/>
            <a:r>
              <a:rPr lang="en-US" dirty="0" smtClean="0"/>
              <a:t>Critical distance		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Column Loudspeaker</a:t>
            </a:r>
          </a:p>
          <a:p>
            <a:pPr lvl="2"/>
            <a:r>
              <a:rPr lang="ar-SA" dirty="0" smtClean="0"/>
              <a:t>طرق برمجتها:</a:t>
            </a:r>
            <a:r>
              <a:rPr lang="en-US" dirty="0" smtClean="0"/>
              <a:t>	</a:t>
            </a:r>
          </a:p>
          <a:p>
            <a:pPr lvl="3"/>
            <a:r>
              <a:rPr lang="en-US" dirty="0" smtClean="0"/>
              <a:t>DDC		</a:t>
            </a:r>
          </a:p>
          <a:p>
            <a:pPr lvl="3"/>
            <a:r>
              <a:rPr lang="en-US" dirty="0" smtClean="0"/>
              <a:t>DDS		</a:t>
            </a:r>
            <a:endParaRPr lang="ar-SA" dirty="0" smtClean="0"/>
          </a:p>
        </p:txBody>
      </p:sp>
      <p:pic>
        <p:nvPicPr>
          <p:cNvPr id="4" name="Picture 6" descr="DSA250_DSA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071702" cy="2786082"/>
          </a:xfrm>
          <a:prstGeom prst="rect">
            <a:avLst/>
          </a:prstGeom>
          <a:noFill/>
        </p:spPr>
      </p:pic>
      <p:pic>
        <p:nvPicPr>
          <p:cNvPr id="5" name="Picture 10" descr="Fig35-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2071702" cy="28575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14612" y="428604"/>
          <a:ext cx="1857388" cy="2857520"/>
        </p:xfrm>
        <a:graphic>
          <a:graphicData uri="http://schemas.openxmlformats.org/presentationml/2006/ole">
            <p:oleObj spid="_x0000_s1026" name="Bitmap Image" r:id="rId5" imgW="2467319" imgH="6295238" progId="PBrush">
              <p:embed/>
            </p:oleObj>
          </a:graphicData>
        </a:graphic>
      </p:graphicFrame>
      <p:pic>
        <p:nvPicPr>
          <p:cNvPr id="7" name="Picture 10" descr="eaw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429000"/>
            <a:ext cx="1857388" cy="278608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572264" y="2428868"/>
          <a:ext cx="1119188" cy="1071570"/>
        </p:xfrm>
        <a:graphic>
          <a:graphicData uri="http://schemas.openxmlformats.org/presentationml/2006/ole">
            <p:oleObj spid="_x0000_s1028" r:id="rId7" imgW="444307" imgH="457002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u="sng" dirty="0" smtClean="0"/>
              <a:t>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sz="2700" b="1" u="sng" dirty="0" smtClean="0"/>
              <a:t>3. مراحل تصميم النظام الصوتي لمشروع وقف الملك عبد العزيز للحرمين </a:t>
            </a:r>
            <a:r>
              <a:rPr lang="ar-SA" sz="2700" b="1" u="sng" dirty="0" smtClean="0"/>
              <a:t>الشريفين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 </a:t>
            </a:r>
            <a:r>
              <a:rPr lang="ar-SA" sz="2000" dirty="0" smtClean="0"/>
              <a:t>1.3 </a:t>
            </a:r>
            <a:r>
              <a:rPr lang="ar-SA" sz="2200" b="1" dirty="0" smtClean="0"/>
              <a:t>مناقشة التفاصيل المعمارية وتقييم البيئة الصوتية </a:t>
            </a:r>
            <a:r>
              <a:rPr lang="ar-SA" sz="2200" b="1" dirty="0" smtClean="0"/>
              <a:t>للمكان.</a:t>
            </a:r>
            <a:r>
              <a:rPr lang="ar-SA" sz="2200" b="1" dirty="0" smtClean="0"/>
              <a:t/>
            </a:r>
            <a:br>
              <a:rPr lang="ar-SA" sz="2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457203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4085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6" descr="DSC000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268538" y="620713"/>
            <a:ext cx="4751387" cy="3095625"/>
            <a:chOff x="2824" y="2541"/>
            <a:chExt cx="6252" cy="4911"/>
          </a:xfrm>
        </p:grpSpPr>
        <p:sp>
          <p:nvSpPr>
            <p:cNvPr id="18438" name="Rectangle 6"/>
            <p:cNvSpPr>
              <a:spLocks noChangeAspect="1" noChangeArrowheads="1"/>
            </p:cNvSpPr>
            <p:nvPr/>
          </p:nvSpPr>
          <p:spPr bwMode="auto">
            <a:xfrm>
              <a:off x="8572" y="2613"/>
              <a:ext cx="108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39" name="AutoShape 7"/>
            <p:cNvSpPr>
              <a:spLocks noChangeAspect="1" noChangeArrowheads="1"/>
            </p:cNvSpPr>
            <p:nvPr/>
          </p:nvSpPr>
          <p:spPr bwMode="auto">
            <a:xfrm rot="16200000">
              <a:off x="8299" y="2622"/>
              <a:ext cx="342" cy="180"/>
            </a:xfrm>
            <a:custGeom>
              <a:avLst/>
              <a:gdLst>
                <a:gd name="G0" fmla="+- 5178 0 0"/>
                <a:gd name="G1" fmla="+- 21600 0 5178"/>
                <a:gd name="G2" fmla="*/ 5178 1 2"/>
                <a:gd name="G3" fmla="+- 21600 0 G2"/>
                <a:gd name="G4" fmla="+/ 5178 21600 2"/>
                <a:gd name="G5" fmla="+/ G1 0 2"/>
                <a:gd name="G6" fmla="*/ 21600 21600 5178"/>
                <a:gd name="G7" fmla="*/ G6 1 2"/>
                <a:gd name="G8" fmla="+- 21600 0 G7"/>
                <a:gd name="G9" fmla="*/ 21600 1 2"/>
                <a:gd name="G10" fmla="+- 5178 0 G9"/>
                <a:gd name="G11" fmla="?: G10 G8 0"/>
                <a:gd name="G12" fmla="?: G10 G7 21600"/>
                <a:gd name="T0" fmla="*/ 19011 w 21600"/>
                <a:gd name="T1" fmla="*/ 10800 h 21600"/>
                <a:gd name="T2" fmla="*/ 10800 w 21600"/>
                <a:gd name="T3" fmla="*/ 21600 h 21600"/>
                <a:gd name="T4" fmla="*/ 2589 w 21600"/>
                <a:gd name="T5" fmla="*/ 10800 h 21600"/>
                <a:gd name="T6" fmla="*/ 10800 w 21600"/>
                <a:gd name="T7" fmla="*/ 0 h 21600"/>
                <a:gd name="T8" fmla="*/ 4389 w 21600"/>
                <a:gd name="T9" fmla="*/ 4389 h 21600"/>
                <a:gd name="T10" fmla="*/ 17211 w 21600"/>
                <a:gd name="T11" fmla="*/ 172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78" y="21600"/>
                  </a:lnTo>
                  <a:lnTo>
                    <a:pt x="164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0" name="Rectangle 8"/>
            <p:cNvSpPr>
              <a:spLocks noChangeAspect="1" noChangeArrowheads="1"/>
            </p:cNvSpPr>
            <p:nvPr/>
          </p:nvSpPr>
          <p:spPr bwMode="auto">
            <a:xfrm>
              <a:off x="8446" y="3159"/>
              <a:ext cx="348" cy="3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1" name="AutoShape 9"/>
            <p:cNvSpPr>
              <a:spLocks noChangeAspect="1" noChangeArrowheads="1"/>
            </p:cNvSpPr>
            <p:nvPr/>
          </p:nvSpPr>
          <p:spPr bwMode="auto">
            <a:xfrm>
              <a:off x="8566" y="3255"/>
              <a:ext cx="126" cy="1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2" name="Line 10"/>
            <p:cNvSpPr>
              <a:spLocks noChangeAspect="1" noChangeShapeType="1"/>
            </p:cNvSpPr>
            <p:nvPr/>
          </p:nvSpPr>
          <p:spPr bwMode="auto">
            <a:xfrm>
              <a:off x="8632" y="2811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3" name="Text Box 11"/>
            <p:cNvSpPr txBox="1">
              <a:spLocks noChangeAspect="1" noChangeArrowheads="1"/>
            </p:cNvSpPr>
            <p:nvPr/>
          </p:nvSpPr>
          <p:spPr bwMode="auto">
            <a:xfrm>
              <a:off x="6112" y="2565"/>
              <a:ext cx="1878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de-DE" sz="1000"/>
                <a:t>Loudspeaker / </a:t>
              </a:r>
            </a:p>
            <a:p>
              <a:pPr algn="r" eaLnBrk="0" hangingPunct="0"/>
              <a:r>
                <a:rPr lang="de-DE" sz="1000"/>
                <a:t>Sound System</a:t>
              </a:r>
            </a:p>
          </p:txBody>
        </p:sp>
        <p:sp>
          <p:nvSpPr>
            <p:cNvPr id="18444" name="Oval 12"/>
            <p:cNvSpPr>
              <a:spLocks noChangeAspect="1" noChangeArrowheads="1"/>
            </p:cNvSpPr>
            <p:nvPr/>
          </p:nvSpPr>
          <p:spPr bwMode="auto">
            <a:xfrm>
              <a:off x="3838" y="2667"/>
              <a:ext cx="147" cy="1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5" name="Line 13"/>
            <p:cNvSpPr>
              <a:spLocks noChangeAspect="1" noChangeShapeType="1"/>
            </p:cNvSpPr>
            <p:nvPr/>
          </p:nvSpPr>
          <p:spPr bwMode="auto">
            <a:xfrm>
              <a:off x="3994" y="2655"/>
              <a:ext cx="0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6" name="Line 14"/>
            <p:cNvSpPr>
              <a:spLocks noChangeAspect="1" noChangeShapeType="1"/>
            </p:cNvSpPr>
            <p:nvPr/>
          </p:nvSpPr>
          <p:spPr bwMode="auto">
            <a:xfrm flipH="1">
              <a:off x="3292" y="2739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7" name="Text Box 15"/>
            <p:cNvSpPr txBox="1">
              <a:spLocks noChangeAspect="1" noChangeArrowheads="1"/>
            </p:cNvSpPr>
            <p:nvPr/>
          </p:nvSpPr>
          <p:spPr bwMode="auto">
            <a:xfrm>
              <a:off x="4228" y="2661"/>
              <a:ext cx="187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sz="1000"/>
                <a:t>Microphone</a:t>
              </a:r>
            </a:p>
          </p:txBody>
        </p:sp>
        <p:sp>
          <p:nvSpPr>
            <p:cNvPr id="18448" name="Rectangle 16"/>
            <p:cNvSpPr>
              <a:spLocks noChangeAspect="1" noChangeArrowheads="1"/>
            </p:cNvSpPr>
            <p:nvPr/>
          </p:nvSpPr>
          <p:spPr bwMode="auto">
            <a:xfrm>
              <a:off x="2824" y="4563"/>
              <a:ext cx="6252" cy="9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49" name="Text Box 17"/>
            <p:cNvSpPr txBox="1">
              <a:spLocks noChangeAspect="1" noChangeArrowheads="1"/>
            </p:cNvSpPr>
            <p:nvPr/>
          </p:nvSpPr>
          <p:spPr bwMode="auto">
            <a:xfrm>
              <a:off x="2872" y="4593"/>
              <a:ext cx="840" cy="312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800"/>
                <a:t>In 1</a:t>
              </a:r>
            </a:p>
          </p:txBody>
        </p:sp>
        <p:sp>
          <p:nvSpPr>
            <p:cNvPr id="18450" name="Text Box 18"/>
            <p:cNvSpPr txBox="1">
              <a:spLocks noChangeAspect="1" noChangeArrowheads="1"/>
            </p:cNvSpPr>
            <p:nvPr/>
          </p:nvSpPr>
          <p:spPr bwMode="auto">
            <a:xfrm>
              <a:off x="3784" y="4587"/>
              <a:ext cx="840" cy="312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800"/>
                <a:t>In 2</a:t>
              </a:r>
            </a:p>
          </p:txBody>
        </p:sp>
        <p:sp>
          <p:nvSpPr>
            <p:cNvPr id="18451" name="Text Box 19"/>
            <p:cNvSpPr txBox="1">
              <a:spLocks noChangeAspect="1" noChangeArrowheads="1"/>
            </p:cNvSpPr>
            <p:nvPr/>
          </p:nvSpPr>
          <p:spPr bwMode="auto">
            <a:xfrm>
              <a:off x="8200" y="4593"/>
              <a:ext cx="840" cy="312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800"/>
                <a:t>Out R</a:t>
              </a:r>
            </a:p>
          </p:txBody>
        </p:sp>
        <p:sp>
          <p:nvSpPr>
            <p:cNvPr id="18452" name="Text Box 20"/>
            <p:cNvSpPr txBox="1">
              <a:spLocks noChangeAspect="1" noChangeArrowheads="1"/>
            </p:cNvSpPr>
            <p:nvPr/>
          </p:nvSpPr>
          <p:spPr bwMode="auto">
            <a:xfrm>
              <a:off x="7282" y="4587"/>
              <a:ext cx="840" cy="312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800"/>
                <a:t>Out</a:t>
              </a:r>
            </a:p>
            <a:p>
              <a:pPr algn="ctr" eaLnBrk="0" hangingPunct="0"/>
              <a:r>
                <a:rPr lang="de-DE" sz="800"/>
                <a:t> L</a:t>
              </a:r>
            </a:p>
          </p:txBody>
        </p:sp>
        <p:sp>
          <p:nvSpPr>
            <p:cNvPr id="18453" name="Text Box 21"/>
            <p:cNvSpPr txBox="1">
              <a:spLocks noChangeAspect="1" noChangeArrowheads="1"/>
            </p:cNvSpPr>
            <p:nvPr/>
          </p:nvSpPr>
          <p:spPr bwMode="auto">
            <a:xfrm>
              <a:off x="4708" y="4581"/>
              <a:ext cx="840" cy="312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800"/>
                <a:t>In 3</a:t>
              </a:r>
            </a:p>
          </p:txBody>
        </p:sp>
        <p:sp>
          <p:nvSpPr>
            <p:cNvPr id="18454" name="Text Box 22"/>
            <p:cNvSpPr txBox="1">
              <a:spLocks noChangeAspect="1" noChangeArrowheads="1"/>
            </p:cNvSpPr>
            <p:nvPr/>
          </p:nvSpPr>
          <p:spPr bwMode="auto">
            <a:xfrm>
              <a:off x="2842" y="4845"/>
              <a:ext cx="62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de-DE" sz="800"/>
                <a:t>EASERA Gateway</a:t>
              </a:r>
            </a:p>
          </p:txBody>
        </p:sp>
        <p:sp>
          <p:nvSpPr>
            <p:cNvPr id="18455" name="Line 23"/>
            <p:cNvSpPr>
              <a:spLocks noChangeAspect="1" noChangeShapeType="1"/>
            </p:cNvSpPr>
            <p:nvPr/>
          </p:nvSpPr>
          <p:spPr bwMode="auto">
            <a:xfrm>
              <a:off x="8626" y="3483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56" name="Line 24"/>
            <p:cNvSpPr>
              <a:spLocks noChangeAspect="1" noChangeShapeType="1"/>
            </p:cNvSpPr>
            <p:nvPr/>
          </p:nvSpPr>
          <p:spPr bwMode="auto">
            <a:xfrm>
              <a:off x="3292" y="2733"/>
              <a:ext cx="0" cy="18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57" name="Line 25"/>
            <p:cNvSpPr>
              <a:spLocks noChangeAspect="1" noChangeShapeType="1"/>
            </p:cNvSpPr>
            <p:nvPr/>
          </p:nvSpPr>
          <p:spPr bwMode="auto">
            <a:xfrm flipV="1">
              <a:off x="5128" y="4323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58" name="Line 26"/>
            <p:cNvSpPr>
              <a:spLocks noChangeAspect="1" noChangeShapeType="1"/>
            </p:cNvSpPr>
            <p:nvPr/>
          </p:nvSpPr>
          <p:spPr bwMode="auto">
            <a:xfrm>
              <a:off x="5128" y="4323"/>
              <a:ext cx="25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59" name="Line 27"/>
            <p:cNvSpPr>
              <a:spLocks noChangeAspect="1" noChangeShapeType="1"/>
            </p:cNvSpPr>
            <p:nvPr/>
          </p:nvSpPr>
          <p:spPr bwMode="auto">
            <a:xfrm flipV="1">
              <a:off x="7714" y="4335"/>
              <a:ext cx="0" cy="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60" name="laptop"/>
            <p:cNvSpPr>
              <a:spLocks noChangeAspect="1" noEditPoints="1" noChangeArrowheads="1"/>
            </p:cNvSpPr>
            <p:nvPr/>
          </p:nvSpPr>
          <p:spPr bwMode="auto">
            <a:xfrm>
              <a:off x="5068" y="5919"/>
              <a:ext cx="2154" cy="1533"/>
            </a:xfrm>
            <a:custGeom>
              <a:avLst/>
              <a:gdLst>
                <a:gd name="T0" fmla="*/ 3362 w 21600"/>
                <a:gd name="T1" fmla="*/ 0 h 21600"/>
                <a:gd name="T2" fmla="*/ 3362 w 21600"/>
                <a:gd name="T3" fmla="*/ 7173 h 21600"/>
                <a:gd name="T4" fmla="*/ 18327 w 21600"/>
                <a:gd name="T5" fmla="*/ 0 h 21600"/>
                <a:gd name="T6" fmla="*/ 18327 w 21600"/>
                <a:gd name="T7" fmla="*/ 7173 h 21600"/>
                <a:gd name="T8" fmla="*/ 10800 w 21600"/>
                <a:gd name="T9" fmla="*/ 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21600 w 21600"/>
                <a:gd name="T15" fmla="*/ 21600 h 21600"/>
                <a:gd name="T16" fmla="*/ 4445 w 21600"/>
                <a:gd name="T17" fmla="*/ 1858 h 21600"/>
                <a:gd name="T18" fmla="*/ 17311 w 21600"/>
                <a:gd name="T19" fmla="*/ 1232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61" name="Line 29"/>
            <p:cNvSpPr>
              <a:spLocks noChangeAspect="1" noChangeShapeType="1"/>
            </p:cNvSpPr>
            <p:nvPr/>
          </p:nvSpPr>
          <p:spPr bwMode="auto">
            <a:xfrm>
              <a:off x="3298" y="5559"/>
              <a:ext cx="0" cy="14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62" name="Line 30"/>
            <p:cNvSpPr>
              <a:spLocks noChangeAspect="1" noChangeShapeType="1"/>
            </p:cNvSpPr>
            <p:nvPr/>
          </p:nvSpPr>
          <p:spPr bwMode="auto">
            <a:xfrm>
              <a:off x="3292" y="6987"/>
              <a:ext cx="20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8463" name="Text Box 31"/>
            <p:cNvSpPr txBox="1">
              <a:spLocks noChangeAspect="1" noChangeArrowheads="1"/>
            </p:cNvSpPr>
            <p:nvPr/>
          </p:nvSpPr>
          <p:spPr bwMode="auto">
            <a:xfrm>
              <a:off x="2866" y="5223"/>
              <a:ext cx="840" cy="312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0" hangingPunct="0"/>
              <a:r>
                <a:rPr lang="de-DE" sz="800"/>
                <a:t>FireWire</a:t>
              </a:r>
            </a:p>
          </p:txBody>
        </p:sp>
        <p:pic>
          <p:nvPicPr>
            <p:cNvPr id="18464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91" y="6043"/>
              <a:ext cx="131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66" name="Rectangle 3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18465" name="Picture 33" descr="EASERA ET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1352"/>
          <a:stretch>
            <a:fillRect/>
          </a:stretch>
        </p:blipFill>
        <p:spPr>
          <a:xfrm>
            <a:off x="1571604" y="3857628"/>
            <a:ext cx="6163763" cy="2706454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43042" y="357166"/>
            <a:ext cx="7304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u="sng" dirty="0" smtClean="0">
                <a:latin typeface="+mj-lt"/>
                <a:ea typeface="+mj-ea"/>
                <a:cs typeface="+mj-cs"/>
              </a:rPr>
              <a:t>4. اختيار النظام الصوتي </a:t>
            </a:r>
            <a:r>
              <a:rPr lang="ar-SA" sz="2400" b="1" u="sng" dirty="0" smtClean="0">
                <a:latin typeface="+mj-lt"/>
                <a:ea typeface="+mj-ea"/>
                <a:cs typeface="+mj-cs"/>
              </a:rPr>
              <a:t>للمشروع</a:t>
            </a:r>
            <a:endParaRPr lang="en-US" sz="2400" b="1" u="sng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3702" y="857232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SA" dirty="0" smtClean="0"/>
              <a:t>1.4</a:t>
            </a:r>
            <a:r>
              <a:rPr lang="ar-S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الدراسة و التصميم:</a:t>
            </a:r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0005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Wave_Co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28628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regRespComp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786322"/>
            <a:ext cx="42148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0"/>
            <a:ext cx="457203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14620"/>
            <a:ext cx="42862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7760"/>
            <a:ext cx="42862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ar-SA" sz="2700" b="1" u="sng" dirty="0" smtClean="0"/>
              <a:t>5 : إنشاء وتصنيع وتثبيت النظام الصوتي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714357"/>
            <a:ext cx="4300510" cy="1714511"/>
          </a:xfrm>
        </p:spPr>
        <p:txBody>
          <a:bodyPr/>
          <a:lstStyle/>
          <a:p>
            <a:pPr>
              <a:buNone/>
            </a:pPr>
            <a:r>
              <a:rPr lang="ar-SA" sz="1800" dirty="0" smtClean="0"/>
              <a:t> 1.5 إنشاء </a:t>
            </a:r>
            <a:r>
              <a:rPr lang="ar-SA" sz="1800" dirty="0" smtClean="0"/>
              <a:t>وتصنيع السماعات: </a:t>
            </a:r>
            <a:endParaRPr lang="en-US" sz="1800" dirty="0" smtClean="0"/>
          </a:p>
          <a:p>
            <a:pPr lvl="1"/>
            <a:r>
              <a:rPr lang="ar-SA" sz="1800" dirty="0" smtClean="0"/>
              <a:t>تصنيع السماعات وبرمجتها بناءً على معطيات مرحلة تقييم البيئة الصوتية المصاحبة. </a:t>
            </a:r>
          </a:p>
          <a:p>
            <a:pPr lvl="1"/>
            <a:r>
              <a:rPr lang="ar-SA" sz="1800" dirty="0" smtClean="0"/>
              <a:t>ازالة العوارض الحديدية الكائنة فى مكان السماعات بتنسيق مسبق مع المعماري.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143404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590932" cy="42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الأستنتاج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 </a:t>
            </a:r>
            <a:endParaRPr lang="en-US" dirty="0" smtClean="0"/>
          </a:p>
          <a:p>
            <a:pPr lvl="0"/>
            <a:r>
              <a:rPr lang="ar-SA" dirty="0" smtClean="0"/>
              <a:t>تقديم علم الصوتيات وفروعه ومناقشة تطبيقاته في الحرمين والمشاعر المقدسة. </a:t>
            </a:r>
            <a:endParaRPr lang="en-US" dirty="0" smtClean="0"/>
          </a:p>
          <a:p>
            <a:pPr lvl="0"/>
            <a:r>
              <a:rPr lang="ar-SA" dirty="0" smtClean="0"/>
              <a:t>تقديم حلول مقترحة لتنظيم هذه العلاقة وتفادي الآثار السلبية الناتجة عن إقصاء مهندس الصوت و تجاهل دوره في المراحل الأولية للتصميم. </a:t>
            </a:r>
            <a:endParaRPr lang="en-US" dirty="0" smtClean="0"/>
          </a:p>
          <a:p>
            <a:r>
              <a:rPr lang="ar-SA" dirty="0" smtClean="0"/>
              <a:t>تقديم مثال حي يجسد هذه العلاقة ويعكس اجابياتها.</a:t>
            </a:r>
            <a:endParaRPr lang="ar-S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نهاية العرض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SA" sz="6600" smtClean="0"/>
              <a:t>شكراً </a:t>
            </a:r>
            <a:r>
              <a:rPr lang="ar-SA" sz="6600" dirty="0" smtClean="0"/>
              <a:t>علي الحضور</a:t>
            </a:r>
          </a:p>
          <a:p>
            <a:pPr algn="ctr">
              <a:buNone/>
            </a:pPr>
            <a:r>
              <a:rPr lang="ar-SA" sz="6600" dirty="0" smtClean="0"/>
              <a:t>؟؟؟ </a:t>
            </a:r>
            <a:endParaRPr lang="ar-S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محتويات العرض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dirty="0"/>
              <a:t>تقديم علم الصوتيات وفروعه ومناقشة تطبيقاته في الحرمين والمشاعر المقدسة. </a:t>
            </a:r>
            <a:endParaRPr lang="en-US" dirty="0"/>
          </a:p>
          <a:p>
            <a:pPr lvl="0"/>
            <a:r>
              <a:rPr lang="ar-SA" dirty="0" smtClean="0"/>
              <a:t>استعراض العلاقة الفنية التي تربط مهندس الصوت والمعماري.</a:t>
            </a:r>
            <a:endParaRPr lang="en-US" dirty="0" smtClean="0"/>
          </a:p>
          <a:p>
            <a:pPr lvl="0"/>
            <a:r>
              <a:rPr lang="ar-SA" dirty="0" smtClean="0"/>
              <a:t>تقديم </a:t>
            </a:r>
            <a:r>
              <a:rPr lang="ar-SA" dirty="0"/>
              <a:t>حلول مقترحة لتنظيم هذه </a:t>
            </a:r>
            <a:r>
              <a:rPr lang="ar-SA" dirty="0" smtClean="0"/>
              <a:t>العلاقة.</a:t>
            </a:r>
            <a:endParaRPr lang="en-US" dirty="0"/>
          </a:p>
          <a:p>
            <a:endParaRPr lang="ar-S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1-هندسة الصوتيات</a:t>
            </a:r>
            <a:endParaRPr lang="ar-SA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Rectangle 19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76517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SmartArt Placeholder 4" descr="aay">
            <a:hlinkClick r:id="rId2"/>
          </p:cNvPr>
          <p:cNvPicPr>
            <a:picLocks noGrp="1" noChangeAspect="1" noChangeArrowheads="1"/>
          </p:cNvPicPr>
          <p:nvPr>
            <p:ph type="dgm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643050"/>
            <a:ext cx="2986091" cy="2571768"/>
          </a:xfrm>
          <a:noFill/>
          <a:ln w="38100">
            <a:solidFill>
              <a:srgbClr val="0000FF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1.1الصوتيات في العمارة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86182" y="1643050"/>
            <a:ext cx="5357818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اقدم فروع علم الصوتيات.</a:t>
            </a:r>
            <a:r>
              <a:rPr kumimoji="0" lang="ar-SA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يختص بدراسة خواص الصوت داخل وخارج المباني.</a:t>
            </a:r>
            <a:endParaRPr kumimoji="0" lang="ar-S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2.1 الهندسة </a:t>
            </a:r>
            <a:r>
              <a:rPr lang="ar-SA" dirty="0"/>
              <a:t>الكهروصوتيه</a:t>
            </a:r>
          </a:p>
        </p:txBody>
      </p:sp>
      <p:pic>
        <p:nvPicPr>
          <p:cNvPr id="6" name="Picture 4" descr="aa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64163" y="1557338"/>
            <a:ext cx="3095625" cy="38877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 cap="rnd" cmpd="sng">
            <a:solidFill>
              <a:srgbClr val="0000FF"/>
            </a:solidFill>
            <a:prstDash val="solid"/>
          </a:ln>
        </p:spPr>
      </p:pic>
      <p:sp>
        <p:nvSpPr>
          <p:cNvPr id="7" name="Rectangle 6"/>
          <p:cNvSpPr/>
          <p:nvPr/>
        </p:nvSpPr>
        <p:spPr>
          <a:xfrm>
            <a:off x="214282" y="1500174"/>
            <a:ext cx="5000596" cy="188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800" dirty="0" smtClean="0">
                <a:latin typeface="+mj-lt"/>
                <a:ea typeface="+mj-ea"/>
                <a:cs typeface="+mj-cs"/>
              </a:rPr>
              <a:t>يعني </a:t>
            </a:r>
            <a:r>
              <a:rPr lang="ar-SA" sz="2800" dirty="0">
                <a:latin typeface="+mj-lt"/>
                <a:ea typeface="+mj-ea"/>
                <a:cs typeface="+mj-cs"/>
              </a:rPr>
              <a:t>بكل ما يخص محولات الطاقة الصوتية </a:t>
            </a:r>
            <a:r>
              <a:rPr lang="en-US" sz="2800" dirty="0" smtClean="0"/>
              <a:t>(Acoustical  </a:t>
            </a:r>
            <a:r>
              <a:rPr lang="en-US" sz="2800" dirty="0"/>
              <a:t>Transducers)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ar-SA" sz="2800" dirty="0" smtClean="0">
                <a:latin typeface="+mj-lt"/>
                <a:ea typeface="+mj-ea"/>
                <a:cs typeface="+mj-cs"/>
              </a:rPr>
              <a:t>من </a:t>
            </a:r>
            <a:r>
              <a:rPr lang="ar-SA" sz="2800" dirty="0">
                <a:latin typeface="+mj-lt"/>
                <a:ea typeface="+mj-ea"/>
                <a:cs typeface="+mj-cs"/>
              </a:rPr>
              <a:t>سماعات ومايكروفونات واجهزة قياس وتحليل </a:t>
            </a:r>
            <a:r>
              <a:rPr lang="ar-SA" sz="2800" dirty="0" smtClean="0">
                <a:latin typeface="+mj-lt"/>
                <a:ea typeface="+mj-ea"/>
                <a:cs typeface="+mj-cs"/>
              </a:rPr>
              <a:t>وتسجيل.</a:t>
            </a:r>
            <a:endParaRPr lang="ar-SA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2594"/>
          </a:xfrm>
        </p:spPr>
        <p:txBody>
          <a:bodyPr>
            <a:normAutofit fontScale="90000"/>
          </a:bodyPr>
          <a:lstStyle/>
          <a:p>
            <a:r>
              <a:rPr lang="ar-SA" sz="2700" b="1" u="sng" dirty="0"/>
              <a:t>2</a:t>
            </a:r>
            <a:r>
              <a:rPr lang="ar-SA" sz="2700" b="1" u="sng" dirty="0" smtClean="0"/>
              <a:t>- </a:t>
            </a:r>
            <a:r>
              <a:rPr lang="ar-SA" sz="2700" b="1" u="sng" dirty="0"/>
              <a:t>الدليل المنظم للحصول على بيئة صوتية مناسبة 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4" name="SmartArt Placeholder 3" descr="Picture1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285728"/>
            <a:ext cx="7215238" cy="678661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1.2 الغرض من الرسم البياني</a:t>
            </a:r>
            <a:endParaRPr lang="ar-SA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2910" y="1428736"/>
            <a:ext cx="8001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800" dirty="0" smtClean="0"/>
              <a:t>ضمان جودة التصميم المخرج.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ar-SA" sz="2800" dirty="0" smtClean="0"/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ايجاد علاقة منضمة</a:t>
            </a:r>
            <a:r>
              <a:rPr kumimoji="0" lang="ar-S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ar-SA" sz="2800" dirty="0"/>
              <a:t>بين المعماري ومهندس </a:t>
            </a:r>
            <a:r>
              <a:rPr lang="ar-SA" sz="2800" dirty="0" smtClean="0"/>
              <a:t>الصوت لتفادي </a:t>
            </a:r>
            <a:r>
              <a:rPr lang="ar-SA" sz="2800" dirty="0"/>
              <a:t>معالجة </a:t>
            </a:r>
            <a:r>
              <a:rPr lang="ar-SA" sz="2800" dirty="0" smtClean="0"/>
              <a:t>مكلفه ومجهود مهدر في مراحل التصميم المتأخرة.</a:t>
            </a:r>
            <a:r>
              <a:rPr kumimoji="0" lang="ar-SA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2.2 المحتويات الرئيسية للرسم البياني</a:t>
            </a:r>
            <a:endParaRPr lang="ar-S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596" y="1857364"/>
            <a:ext cx="850109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التفاصيل المعمارية:</a:t>
            </a: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800" dirty="0" smtClean="0"/>
              <a:t>مناقشة </a:t>
            </a:r>
            <a:r>
              <a:rPr lang="ar-SA" sz="2800" dirty="0"/>
              <a:t>التفاصيل المعمارية للمبنى المراد إنشائه قبل تنفيذها على </a:t>
            </a:r>
            <a:r>
              <a:rPr lang="ar-SA" sz="2800" dirty="0" smtClean="0"/>
              <a:t>الورق. </a:t>
            </a:r>
            <a:r>
              <a:rPr lang="ar-SA" dirty="0" smtClean="0"/>
              <a:t>(</a:t>
            </a:r>
            <a:r>
              <a:rPr lang="ar-SA" dirty="0"/>
              <a:t>موقع المشروع، أهميته، نوعه وحجمه)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ar-SA" sz="2800" dirty="0" smtClean="0"/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800" b="1" dirty="0"/>
              <a:t>الصوتيات وتصميم </a:t>
            </a:r>
            <a:r>
              <a:rPr lang="ar-SA" sz="2800" b="1" dirty="0" smtClean="0"/>
              <a:t>الغرفة</a:t>
            </a:r>
            <a:r>
              <a:rPr lang="ar-S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ar-SA" sz="2800" dirty="0"/>
              <a:t>البناء </a:t>
            </a:r>
            <a:r>
              <a:rPr lang="ar-SA" sz="2800" dirty="0" smtClean="0"/>
              <a:t>الأساسي </a:t>
            </a:r>
            <a:r>
              <a:rPr lang="ar-SA" dirty="0" smtClean="0"/>
              <a:t>(</a:t>
            </a:r>
            <a:r>
              <a:rPr lang="ar-SA" dirty="0"/>
              <a:t>حجم المبنى </a:t>
            </a:r>
            <a:r>
              <a:rPr lang="ar-SA" dirty="0" smtClean="0"/>
              <a:t>، الأعمدة </a:t>
            </a:r>
            <a:r>
              <a:rPr lang="ar-SA" dirty="0"/>
              <a:t>الداعمه للسقف وتصميمها ، </a:t>
            </a:r>
            <a:r>
              <a:rPr lang="ar-SA" dirty="0" smtClean="0"/>
              <a:t>شكل </a:t>
            </a:r>
            <a:r>
              <a:rPr lang="ar-SA" dirty="0"/>
              <a:t>المسجد من </a:t>
            </a:r>
            <a:r>
              <a:rPr lang="ar-SA" dirty="0" smtClean="0"/>
              <a:t>الداخل...الخ)</a:t>
            </a:r>
            <a:endParaRPr lang="en-US" sz="1400" dirty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sz="2800" u="sng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800" dirty="0"/>
              <a:t>البناء </a:t>
            </a:r>
            <a:r>
              <a:rPr lang="ar-SA" sz="2800" dirty="0" smtClean="0"/>
              <a:t>االثانوي </a:t>
            </a:r>
            <a:r>
              <a:rPr lang="ar-SA" dirty="0" smtClean="0"/>
              <a:t>(</a:t>
            </a:r>
            <a:r>
              <a:rPr lang="ar-SA" dirty="0"/>
              <a:t>الزخارف الإسلامية ، مواد الأسطح العاكسة </a:t>
            </a:r>
            <a:r>
              <a:rPr lang="ar-SA" dirty="0" smtClean="0"/>
              <a:t>و السجاد تسخدم </a:t>
            </a:r>
            <a:r>
              <a:rPr lang="ar-SA" dirty="0"/>
              <a:t>لعمل المعايرة الأخيرة للبيئة الصوتية المصاحبة)</a:t>
            </a: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sz="2800" u="sng" dirty="0" smtClean="0">
              <a:latin typeface="Arial" pitchFamily="34" charset="0"/>
              <a:cs typeface="Arial" pitchFamily="34" charset="0"/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158" y="857232"/>
            <a:ext cx="850109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800" b="1" dirty="0"/>
              <a:t>الصوتيات ومواد </a:t>
            </a:r>
            <a:r>
              <a:rPr lang="ar-SA" sz="2800" b="1" dirty="0" smtClean="0"/>
              <a:t>البناء: </a:t>
            </a:r>
            <a:endParaRPr lang="ar-SA" sz="2800" b="1" dirty="0" smtClean="0"/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ar-SA" sz="2800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000" b="1" dirty="0"/>
              <a:t>التحكم في </a:t>
            </a:r>
            <a:r>
              <a:rPr lang="ar-SA" sz="2000" b="1" dirty="0" smtClean="0"/>
              <a:t>الضوضاء: </a:t>
            </a:r>
            <a:r>
              <a:rPr lang="ar-SA" dirty="0" smtClean="0"/>
              <a:t>(وحداة </a:t>
            </a:r>
            <a:r>
              <a:rPr lang="ar-SA" dirty="0"/>
              <a:t>التكييف، لمبات النيون و مراوح السقف يمكن اختيار موقعها ونوعيتها بعناية وذلك للتقليل من مصادر الضوضاء </a:t>
            </a:r>
            <a:r>
              <a:rPr lang="ar-SA" dirty="0" smtClean="0"/>
              <a:t>الداخلية)</a:t>
            </a: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u="sng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000" b="1" dirty="0"/>
              <a:t>الضوضاء </a:t>
            </a:r>
            <a:r>
              <a:rPr lang="ar-SA" sz="2000" b="1" dirty="0" smtClean="0"/>
              <a:t>الخارجية: </a:t>
            </a:r>
            <a:r>
              <a:rPr lang="ar-SA" dirty="0" smtClean="0"/>
              <a:t>يجب </a:t>
            </a:r>
            <a:r>
              <a:rPr lang="ar-SA" dirty="0"/>
              <a:t>اختيار, وبعناية فائقة, المواد ألازمه لبناء الحوائط، النوافذ والأبواب لعزل </a:t>
            </a:r>
            <a:r>
              <a:rPr lang="ar-SA" dirty="0" smtClean="0"/>
              <a:t>هذا الضوضاء.</a:t>
            </a:r>
            <a:endParaRPr lang="ar-SA" sz="2800" dirty="0" smtClean="0"/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ar-SA" sz="2800" dirty="0" smtClean="0"/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800" b="1" dirty="0" smtClean="0"/>
              <a:t>الغرض من النظام الصوتي</a:t>
            </a:r>
            <a:r>
              <a:rPr lang="ar-SA" sz="2800" b="1" dirty="0" smtClean="0"/>
              <a:t>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ar-SA" sz="2800" u="sng" dirty="0" smtClean="0"/>
          </a:p>
          <a:p>
            <a:pPr lvl="1">
              <a:buFont typeface="Arial" pitchFamily="34" charset="0"/>
              <a:buChar char="•"/>
            </a:pPr>
            <a:r>
              <a:rPr lang="ar-SA" dirty="0" smtClean="0"/>
              <a:t>التأكد من توزيع ضغط صوتي متجانس ومتساوي (±3</a:t>
            </a:r>
            <a:r>
              <a:rPr lang="en-US" dirty="0" smtClean="0"/>
              <a:t>dB </a:t>
            </a:r>
            <a:r>
              <a:rPr lang="ar-SA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ar-SA" dirty="0" smtClean="0"/>
              <a:t> الفرق بين شدة الصوت والضوضاء الداخلى في أي مبنى يجب ان لا تقل عن ±20</a:t>
            </a:r>
            <a:r>
              <a:rPr lang="en-US" dirty="0" smtClean="0"/>
              <a:t>dB</a:t>
            </a:r>
            <a:r>
              <a:rPr lang="ar-SA" dirty="0" smtClean="0"/>
              <a:t>.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ar-SA" dirty="0" smtClean="0"/>
              <a:t>الحصول علي قيم لمعيار </a:t>
            </a:r>
            <a:r>
              <a:rPr lang="en-US" dirty="0" smtClean="0"/>
              <a:t>STI</a:t>
            </a:r>
            <a:r>
              <a:rPr lang="ar-SA" dirty="0" smtClean="0"/>
              <a:t> (</a:t>
            </a:r>
            <a:r>
              <a:rPr lang="en-US" dirty="0" smtClean="0"/>
              <a:t>Speech Intelligibility Index </a:t>
            </a:r>
            <a:r>
              <a:rPr lang="ar-SA" dirty="0" smtClean="0"/>
              <a:t>) أعلى من </a:t>
            </a:r>
            <a:r>
              <a:rPr lang="en-US" dirty="0" smtClean="0"/>
              <a:t>0.5</a:t>
            </a:r>
            <a:r>
              <a:rPr lang="ar-SA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ar-SA" dirty="0" smtClean="0"/>
              <a:t>معيار %</a:t>
            </a:r>
            <a:r>
              <a:rPr lang="en-US" dirty="0" smtClean="0"/>
              <a:t>Alcons</a:t>
            </a:r>
            <a:r>
              <a:rPr lang="ar-SA" dirty="0" smtClean="0"/>
              <a:t> (</a:t>
            </a:r>
            <a:r>
              <a:rPr lang="en-US" dirty="0" smtClean="0"/>
              <a:t>Articulation loss of Constant </a:t>
            </a:r>
            <a:r>
              <a:rPr lang="ar-SA" dirty="0" smtClean="0"/>
              <a:t> )   يجب إن يكون ذا قيمه أقل أو تساوي  </a:t>
            </a:r>
            <a:r>
              <a:rPr lang="en-US" dirty="0" smtClean="0"/>
              <a:t>15% </a:t>
            </a:r>
            <a:r>
              <a:rPr lang="ar-SA" dirty="0" smtClean="0"/>
              <a:t>بالنسبة للمباني التي تصل فيها قيمة الصدى مابين  3- 5 ثانية .</a:t>
            </a:r>
            <a:endParaRPr lang="en-US" sz="1400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dirty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sz="2800" u="sng" dirty="0" smtClean="0">
              <a:latin typeface="Arial" pitchFamily="34" charset="0"/>
              <a:cs typeface="Arial" pitchFamily="34" charset="0"/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ar-SA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446</Words>
  <Application>Microsoft Office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Bitmap Image</vt:lpstr>
      <vt:lpstr>Microsoft Equation 3.0</vt:lpstr>
      <vt:lpstr>مقترحات إرشادية لتطوير النظام الصوتي للحرم المكي  </vt:lpstr>
      <vt:lpstr>محتويات العرض</vt:lpstr>
      <vt:lpstr>1-هندسة الصوتيات</vt:lpstr>
      <vt:lpstr> </vt:lpstr>
      <vt:lpstr>2.1 الهندسة الكهروصوتيه</vt:lpstr>
      <vt:lpstr>2- الدليل المنظم للحصول على بيئة صوتية مناسبة   </vt:lpstr>
      <vt:lpstr>1.2 الغرض من الرسم البياني</vt:lpstr>
      <vt:lpstr>2.2 المحتويات الرئيسية للرسم البياني</vt:lpstr>
      <vt:lpstr>Slide 9</vt:lpstr>
      <vt:lpstr>Slide 10</vt:lpstr>
      <vt:lpstr>Slide 11</vt:lpstr>
      <vt:lpstr>    3. مراحل تصميم النظام الصوتي لمشروع وقف الملك عبد العزيز للحرمين الشريفين   1.3 مناقشة التفاصيل المعمارية وتقييم البيئة الصوتية للمكان.  </vt:lpstr>
      <vt:lpstr>Slide 13</vt:lpstr>
      <vt:lpstr>Slide 14</vt:lpstr>
      <vt:lpstr>5 : إنشاء وتصنيع وتثبيت النظام الصوتي </vt:lpstr>
      <vt:lpstr>الأستنتاج</vt:lpstr>
      <vt:lpstr>نهاية العرض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مقترحات إرشادية لتطوير النظام الصوتي للحرم المكي</dc:title>
  <dc:creator>eng-102</dc:creator>
  <cp:lastModifiedBy>eng-102</cp:lastModifiedBy>
  <cp:revision>106</cp:revision>
  <dcterms:created xsi:type="dcterms:W3CDTF">2010-01-16T07:31:15Z</dcterms:created>
  <dcterms:modified xsi:type="dcterms:W3CDTF">2010-01-19T06:57:00Z</dcterms:modified>
</cp:coreProperties>
</file>