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7" r:id="rId5"/>
    <p:sldId id="268" r:id="rId6"/>
    <p:sldId id="262" r:id="rId7"/>
    <p:sldId id="269" r:id="rId8"/>
    <p:sldId id="263" r:id="rId9"/>
    <p:sldId id="271" r:id="rId10"/>
    <p:sldId id="270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020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20" autoAdjust="0"/>
  </p:normalViewPr>
  <p:slideViewPr>
    <p:cSldViewPr>
      <p:cViewPr>
        <p:scale>
          <a:sx n="80" d="100"/>
          <a:sy n="80" d="100"/>
        </p:scale>
        <p:origin x="-71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2" name="Picture 30" descr="j0341439"/>
          <p:cNvPicPr>
            <a:picLocks noChangeAspect="1" noChangeArrowheads="1"/>
          </p:cNvPicPr>
          <p:nvPr/>
        </p:nvPicPr>
        <p:blipFill>
          <a:blip r:embed="rId2" cstate="print"/>
          <a:srcRect b="19832"/>
          <a:stretch>
            <a:fillRect/>
          </a:stretch>
        </p:blipFill>
        <p:spPr bwMode="ltGray">
          <a:xfrm>
            <a:off x="0" y="1744663"/>
            <a:ext cx="9144000" cy="5127625"/>
          </a:xfrm>
          <a:prstGeom prst="rect">
            <a:avLst/>
          </a:prstGeom>
          <a:noFill/>
        </p:spPr>
      </p:pic>
      <p:sp>
        <p:nvSpPr>
          <p:cNvPr id="3103" name="Rectangle 31"/>
          <p:cNvSpPr>
            <a:spLocks noChangeArrowheads="1"/>
          </p:cNvSpPr>
          <p:nvPr/>
        </p:nvSpPr>
        <p:spPr bwMode="white">
          <a:xfrm>
            <a:off x="0" y="0"/>
            <a:ext cx="9144000" cy="2392363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3104" name="Freeform 32"/>
          <p:cNvSpPr>
            <a:spLocks/>
          </p:cNvSpPr>
          <p:nvPr/>
        </p:nvSpPr>
        <p:spPr bwMode="gray">
          <a:xfrm>
            <a:off x="2130425" y="1485900"/>
            <a:ext cx="7015163" cy="909638"/>
          </a:xfrm>
          <a:custGeom>
            <a:avLst/>
            <a:gdLst/>
            <a:ahLst/>
            <a:cxnLst>
              <a:cxn ang="0">
                <a:pos x="0" y="573"/>
              </a:cxn>
              <a:cxn ang="0">
                <a:pos x="4134" y="573"/>
              </a:cxn>
              <a:cxn ang="0">
                <a:pos x="4134" y="1"/>
              </a:cxn>
              <a:cxn ang="0">
                <a:pos x="322" y="0"/>
              </a:cxn>
              <a:cxn ang="0">
                <a:pos x="0" y="573"/>
              </a:cxn>
            </a:cxnLst>
            <a:rect l="0" t="0" r="r" b="b"/>
            <a:pathLst>
              <a:path w="4134" h="573">
                <a:moveTo>
                  <a:pt x="0" y="573"/>
                </a:moveTo>
                <a:lnTo>
                  <a:pt x="4134" y="573"/>
                </a:lnTo>
                <a:lnTo>
                  <a:pt x="4134" y="1"/>
                </a:lnTo>
                <a:lnTo>
                  <a:pt x="322" y="0"/>
                </a:lnTo>
                <a:lnTo>
                  <a:pt x="0" y="573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1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105" name="Freeform 33"/>
          <p:cNvSpPr>
            <a:spLocks/>
          </p:cNvSpPr>
          <p:nvPr/>
        </p:nvSpPr>
        <p:spPr bwMode="invGray">
          <a:xfrm>
            <a:off x="-6350" y="2397125"/>
            <a:ext cx="2139950" cy="4556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48" y="0"/>
              </a:cxn>
              <a:cxn ang="0">
                <a:pos x="1170" y="287"/>
              </a:cxn>
              <a:cxn ang="0">
                <a:pos x="0" y="286"/>
              </a:cxn>
              <a:cxn ang="0">
                <a:pos x="0" y="0"/>
              </a:cxn>
            </a:cxnLst>
            <a:rect l="0" t="0" r="r" b="b"/>
            <a:pathLst>
              <a:path w="1348" h="287">
                <a:moveTo>
                  <a:pt x="0" y="0"/>
                </a:moveTo>
                <a:lnTo>
                  <a:pt x="1348" y="0"/>
                </a:lnTo>
                <a:lnTo>
                  <a:pt x="1170" y="287"/>
                </a:lnTo>
                <a:lnTo>
                  <a:pt x="0" y="2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1608138"/>
            <a:ext cx="6324600" cy="685800"/>
          </a:xfrm>
        </p:spPr>
        <p:txBody>
          <a:bodyPr/>
          <a:lstStyle>
            <a:lvl1pPr>
              <a:defRPr sz="4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5638800"/>
            <a:ext cx="6400800" cy="533400"/>
          </a:xfrm>
        </p:spPr>
        <p:txBody>
          <a:bodyPr/>
          <a:lstStyle>
            <a:lvl1pPr marL="0" indent="0" algn="r">
              <a:buFontTx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81176B-CF5E-47E7-A436-77604209A42B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black">
          <a:xfrm>
            <a:off x="722313" y="1524000"/>
            <a:ext cx="9334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ar-SA" sz="1600" b="1">
                <a:solidFill>
                  <a:schemeClr val="bg1"/>
                </a:solidFill>
                <a:cs typeface="Arial" pitchFamily="34" charset="0"/>
              </a:rPr>
              <a:t>شعار</a:t>
            </a:r>
            <a:endParaRPr lang="en-US" sz="1600" b="1">
              <a:solidFill>
                <a:schemeClr val="bg1"/>
              </a:solidFill>
              <a:cs typeface="Arial" pitchFamily="34" charset="0"/>
            </a:endParaRPr>
          </a:p>
          <a:p>
            <a:pPr algn="ctr" rtl="1"/>
            <a:r>
              <a:rPr lang="ar-SA" sz="2600" b="1">
                <a:solidFill>
                  <a:schemeClr val="bg1"/>
                </a:solidFill>
                <a:cs typeface="Arial" pitchFamily="34" charset="0"/>
              </a:rPr>
              <a:t>الشركة</a:t>
            </a:r>
            <a:endParaRPr lang="en-US" sz="2600" b="1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82BA1-2C37-42E4-A56D-7030547C996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62738" y="227013"/>
            <a:ext cx="2068512" cy="6170612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27013"/>
            <a:ext cx="6053138" cy="6170612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8B7E7-67F2-46A0-BBF8-8A921482466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06650" y="227013"/>
            <a:ext cx="6324600" cy="762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949825"/>
          </a:xfrm>
        </p:spPr>
        <p:txBody>
          <a:bodyPr/>
          <a:lstStyle/>
          <a:p>
            <a:r>
              <a:rPr lang="ar-SA" smtClean="0"/>
              <a:t>انقر فوق الرمز لإضافة جدول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72DAC99C-6029-4E7B-B5E8-96EB262767E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DDBFB-2018-4D2C-8956-7ABB54120959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91AE6-D863-4661-9160-C285A4820EB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5D3C9-220B-4AFD-93BD-5253589AB827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54419-1BD1-4D06-BBDB-B9A91F0357CA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E30A6-02D4-4478-BAA2-AD5E731BACB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5DD72-288E-4B55-A17E-759CAF09958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6FF1C-9159-4E63-8423-E66630BF30EA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354E8-C666-43F7-B154-2937C3E067F6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2987675" y="2736850"/>
          <a:ext cx="6156325" cy="4121150"/>
        </p:xfrm>
        <a:graphic>
          <a:graphicData uri="http://schemas.openxmlformats.org/presentationml/2006/ole">
            <p:oleObj spid="_x0000_s1043" name="Image" r:id="rId15" imgW="7949206" imgH="5320635" progId="">
              <p:embed/>
            </p:oleObj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0" y="0"/>
          <a:ext cx="9144000" cy="973138"/>
        </p:xfrm>
        <a:graphic>
          <a:graphicData uri="http://schemas.openxmlformats.org/presentationml/2006/ole">
            <p:oleObj spid="_x0000_s1044" name="Image" r:id="rId16" imgW="8571429" imgH="1514286" progId="">
              <p:embed/>
            </p:oleObj>
          </a:graphicData>
        </a:graphic>
      </p:graphicFrame>
      <p:sp>
        <p:nvSpPr>
          <p:cNvPr id="1045" name="Freeform 21"/>
          <p:cNvSpPr>
            <a:spLocks/>
          </p:cNvSpPr>
          <p:nvPr/>
        </p:nvSpPr>
        <p:spPr bwMode="gray">
          <a:xfrm>
            <a:off x="1828800" y="246063"/>
            <a:ext cx="7315200" cy="720725"/>
          </a:xfrm>
          <a:custGeom>
            <a:avLst/>
            <a:gdLst/>
            <a:ahLst/>
            <a:cxnLst>
              <a:cxn ang="0">
                <a:pos x="0" y="454"/>
              </a:cxn>
              <a:cxn ang="0">
                <a:pos x="4798" y="454"/>
              </a:cxn>
              <a:cxn ang="0">
                <a:pos x="4798" y="0"/>
              </a:cxn>
              <a:cxn ang="0">
                <a:pos x="382" y="3"/>
              </a:cxn>
              <a:cxn ang="0">
                <a:pos x="0" y="454"/>
              </a:cxn>
            </a:cxnLst>
            <a:rect l="0" t="0" r="r" b="b"/>
            <a:pathLst>
              <a:path w="4798" h="454">
                <a:moveTo>
                  <a:pt x="0" y="454"/>
                </a:moveTo>
                <a:lnTo>
                  <a:pt x="4798" y="454"/>
                </a:lnTo>
                <a:lnTo>
                  <a:pt x="4798" y="0"/>
                </a:lnTo>
                <a:lnTo>
                  <a:pt x="382" y="3"/>
                </a:lnTo>
                <a:lnTo>
                  <a:pt x="0" y="454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046" name="Freeform 22"/>
          <p:cNvSpPr>
            <a:spLocks/>
          </p:cNvSpPr>
          <p:nvPr/>
        </p:nvSpPr>
        <p:spPr bwMode="gray">
          <a:xfrm>
            <a:off x="0" y="966788"/>
            <a:ext cx="1828800" cy="2889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38" y="0"/>
              </a:cxn>
              <a:cxn ang="0">
                <a:pos x="1138" y="182"/>
              </a:cxn>
              <a:cxn ang="0">
                <a:pos x="0" y="181"/>
              </a:cxn>
              <a:cxn ang="0">
                <a:pos x="0" y="0"/>
              </a:cxn>
            </a:cxnLst>
            <a:rect l="0" t="0" r="r" b="b"/>
            <a:pathLst>
              <a:path w="1338" h="182">
                <a:moveTo>
                  <a:pt x="0" y="0"/>
                </a:moveTo>
                <a:lnTo>
                  <a:pt x="1338" y="0"/>
                </a:lnTo>
                <a:lnTo>
                  <a:pt x="1138" y="182"/>
                </a:lnTo>
                <a:lnTo>
                  <a:pt x="0" y="18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2406650" y="227013"/>
            <a:ext cx="632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pitchFamily="34" charset="0"/>
              </a:defRPr>
            </a:lvl1pPr>
          </a:lstStyle>
          <a:p>
            <a:fld id="{91C17FA3-8532-4863-AFC6-621B02A11CC9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000" i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ar-SA" sz="4000" b="1" dirty="0" smtClean="0"/>
              <a:t>        نظام </a:t>
            </a:r>
            <a:r>
              <a:rPr lang="ar-SA" sz="4000" b="1" dirty="0"/>
              <a:t>إفتاء موزع </a:t>
            </a:r>
            <a:r>
              <a:rPr lang="ar-SA" sz="4000" b="1" dirty="0" smtClean="0"/>
              <a:t>وفعال</a:t>
            </a:r>
            <a:endParaRPr lang="en-US" sz="4000" dirty="0">
              <a:cs typeface="Arial" pitchFamily="34" charset="0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572008"/>
            <a:ext cx="6400800" cy="1643074"/>
          </a:xfrm>
        </p:spPr>
        <p:txBody>
          <a:bodyPr/>
          <a:lstStyle/>
          <a:p>
            <a:r>
              <a:rPr lang="ar-SA" b="1" dirty="0" smtClean="0">
                <a:cs typeface="Arial" pitchFamily="34" charset="0"/>
              </a:rPr>
              <a:t>د. وسام صالح فرج</a:t>
            </a:r>
          </a:p>
          <a:p>
            <a:r>
              <a:rPr lang="ar-SA" dirty="0" smtClean="0"/>
              <a:t>جامعة </a:t>
            </a:r>
            <a:r>
              <a:rPr lang="ar-SA" dirty="0"/>
              <a:t>الإمام محمد بن سعود الإسلامية</a:t>
            </a:r>
            <a:br>
              <a:rPr lang="ar-SA" dirty="0"/>
            </a:br>
            <a:r>
              <a:rPr lang="ar-SA" dirty="0"/>
              <a:t>كلية علوم الحاسب </a:t>
            </a:r>
            <a:r>
              <a:rPr lang="ar-SA" dirty="0" smtClean="0"/>
              <a:t>والمعلومات</a:t>
            </a:r>
            <a:endParaRPr lang="ar-SA" dirty="0"/>
          </a:p>
        </p:txBody>
      </p:sp>
      <p:pic>
        <p:nvPicPr>
          <p:cNvPr id="7" name="صورة 6" descr="header.jpg"/>
          <p:cNvPicPr>
            <a:picLocks noChangeAspect="1"/>
          </p:cNvPicPr>
          <p:nvPr/>
        </p:nvPicPr>
        <p:blipFill>
          <a:blip r:embed="rId2" cstate="print"/>
          <a:srcRect l="82778" t="11764" r="3978" b="8823"/>
          <a:stretch>
            <a:fillRect/>
          </a:stretch>
        </p:blipFill>
        <p:spPr>
          <a:xfrm>
            <a:off x="0" y="428604"/>
            <a:ext cx="2000264" cy="1928826"/>
          </a:xfrm>
          <a:prstGeom prst="rect">
            <a:avLst/>
          </a:prstGeom>
        </p:spPr>
      </p:pic>
      <p:pic>
        <p:nvPicPr>
          <p:cNvPr id="8" name="Picture 2" descr="شعار الجامعة غير ملون"/>
          <p:cNvPicPr>
            <a:picLocks noChangeAspect="1" noChangeArrowheads="1"/>
          </p:cNvPicPr>
          <p:nvPr/>
        </p:nvPicPr>
        <p:blipFill>
          <a:blip r:embed="rId3" cstate="print">
            <a:lum bright="12000" contrast="6000"/>
          </a:blip>
          <a:srcRect/>
          <a:stretch>
            <a:fillRect/>
          </a:stretch>
        </p:blipFill>
        <p:spPr bwMode="auto">
          <a:xfrm>
            <a:off x="8072462" y="0"/>
            <a:ext cx="1071538" cy="146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مربع نص 8"/>
          <p:cNvSpPr txBox="1"/>
          <p:nvPr/>
        </p:nvSpPr>
        <p:spPr>
          <a:xfrm>
            <a:off x="-71470" y="3571876"/>
            <a:ext cx="50006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الملتقى العلمي العاشر لأبحاث الحج</a:t>
            </a:r>
            <a:endParaRPr lang="ar-SA" sz="32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مربع نص 2"/>
          <p:cNvSpPr txBox="1"/>
          <p:nvPr/>
        </p:nvSpPr>
        <p:spPr>
          <a:xfrm>
            <a:off x="3571868" y="2071678"/>
            <a:ext cx="1785950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0" dirty="0" smtClean="0"/>
              <a:t>؟</a:t>
            </a:r>
            <a:endParaRPr lang="ar-SA" sz="2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>
                <a:cs typeface="Arial" pitchFamily="34" charset="0"/>
              </a:rPr>
              <a:t>جدول الأعمال</a:t>
            </a:r>
            <a:endParaRPr lang="en-US">
              <a:cs typeface="Arial" pitchFamily="34" charset="0"/>
            </a:endParaRP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gray">
          <a:xfrm>
            <a:off x="1986002" y="1571612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/>
            <a:r>
              <a:rPr lang="ar-SA" sz="2400" b="1" dirty="0" smtClean="0">
                <a:solidFill>
                  <a:schemeClr val="bg1"/>
                </a:solidFill>
                <a:cs typeface="Arial" pitchFamily="34" charset="0"/>
              </a:rPr>
              <a:t>1. الحج والعمرة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gray">
          <a:xfrm>
            <a:off x="1986002" y="2333612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/>
            <a:r>
              <a:rPr lang="ar-SA" sz="2400" b="1" dirty="0">
                <a:solidFill>
                  <a:schemeClr val="bg1"/>
                </a:solidFill>
                <a:cs typeface="Arial" pitchFamily="34" charset="0"/>
              </a:rPr>
              <a:t>2. الإفتاء في الحج </a:t>
            </a:r>
            <a:r>
              <a:rPr lang="ar-SA" sz="2400" b="1" dirty="0" err="1">
                <a:solidFill>
                  <a:schemeClr val="bg1"/>
                </a:solidFill>
                <a:cs typeface="Arial" pitchFamily="34" charset="0"/>
              </a:rPr>
              <a:t>و</a:t>
            </a:r>
            <a:r>
              <a:rPr lang="ar-SA" sz="2400" b="1" dirty="0">
                <a:solidFill>
                  <a:schemeClr val="bg1"/>
                </a:solidFill>
                <a:cs typeface="Arial" pitchFamily="34" charset="0"/>
              </a:rPr>
              <a:t> العمرة</a:t>
            </a:r>
            <a:endParaRPr 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gray">
          <a:xfrm>
            <a:off x="1986002" y="3095612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/>
            <a:r>
              <a:rPr lang="ar-SA" sz="2400" b="1" dirty="0">
                <a:solidFill>
                  <a:schemeClr val="bg1"/>
                </a:solidFill>
                <a:cs typeface="Arial" pitchFamily="34" charset="0"/>
              </a:rPr>
              <a:t>3. الحلول المدروسة </a:t>
            </a:r>
            <a:endParaRPr 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gray">
          <a:xfrm>
            <a:off x="1986002" y="3857612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/>
            <a:r>
              <a:rPr lang="ar-SA" sz="2400" b="1" dirty="0">
                <a:solidFill>
                  <a:schemeClr val="bg1"/>
                </a:solidFill>
                <a:cs typeface="Arial" pitchFamily="34" charset="0"/>
              </a:rPr>
              <a:t>4. الهاتف عبر الانترنيت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gray">
          <a:xfrm>
            <a:off x="1947882" y="4567254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/>
            <a:r>
              <a:rPr lang="ar-SA" sz="2400" b="1" dirty="0" smtClean="0">
                <a:solidFill>
                  <a:schemeClr val="bg1"/>
                </a:solidFill>
                <a:cs typeface="Arial" pitchFamily="34" charset="0"/>
              </a:rPr>
              <a:t>5. نظام ذو </a:t>
            </a:r>
            <a:r>
              <a:rPr lang="ar-SA" sz="2400" b="1" dirty="0" err="1" smtClean="0">
                <a:solidFill>
                  <a:schemeClr val="bg1"/>
                </a:solidFill>
                <a:cs typeface="Arial" pitchFamily="34" charset="0"/>
              </a:rPr>
              <a:t>خادوم</a:t>
            </a:r>
            <a:r>
              <a:rPr lang="ar-SA" sz="2400" b="1" dirty="0" smtClean="0">
                <a:solidFill>
                  <a:schemeClr val="bg1"/>
                </a:solidFill>
                <a:cs typeface="Arial" pitchFamily="34" charset="0"/>
              </a:rPr>
              <a:t> واحد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gray">
          <a:xfrm>
            <a:off x="2019320" y="5210196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/>
            <a:r>
              <a:rPr lang="ar-SA" sz="2400" b="1" dirty="0" smtClean="0">
                <a:solidFill>
                  <a:schemeClr val="bg1"/>
                </a:solidFill>
                <a:cs typeface="Arial" pitchFamily="34" charset="0"/>
              </a:rPr>
              <a:t>6. </a:t>
            </a:r>
            <a:r>
              <a:rPr lang="ar-SA" sz="2400" b="1" dirty="0">
                <a:solidFill>
                  <a:schemeClr val="bg1"/>
                </a:solidFill>
                <a:cs typeface="Arial" pitchFamily="34" charset="0"/>
              </a:rPr>
              <a:t>نظام موزع </a:t>
            </a:r>
            <a:r>
              <a:rPr lang="ar-SA" sz="2400" b="1" dirty="0" err="1">
                <a:solidFill>
                  <a:schemeClr val="bg1"/>
                </a:solidFill>
                <a:cs typeface="Arial" pitchFamily="34" charset="0"/>
              </a:rPr>
              <a:t>و</a:t>
            </a:r>
            <a:r>
              <a:rPr lang="ar-SA" sz="2400" b="1" dirty="0">
                <a:solidFill>
                  <a:schemeClr val="bg1"/>
                </a:solidFill>
                <a:cs typeface="Arial" pitchFamily="34" charset="0"/>
              </a:rPr>
              <a:t> فعال</a:t>
            </a:r>
            <a:endParaRPr 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gray">
          <a:xfrm>
            <a:off x="2019320" y="5972196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/>
            <a:r>
              <a:rPr lang="ar-SA" sz="2400" b="1" dirty="0" smtClean="0">
                <a:solidFill>
                  <a:schemeClr val="bg1"/>
                </a:solidFill>
                <a:cs typeface="Arial" pitchFamily="34" charset="0"/>
              </a:rPr>
              <a:t>7. </a:t>
            </a:r>
            <a:r>
              <a:rPr lang="ar-SA" sz="2400" b="1" dirty="0">
                <a:solidFill>
                  <a:schemeClr val="bg1"/>
                </a:solidFill>
                <a:cs typeface="Arial" pitchFamily="34" charset="0"/>
              </a:rPr>
              <a:t>الأعمال المستقبلية</a:t>
            </a:r>
            <a:endParaRPr 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>
                <a:cs typeface="Arial" pitchFamily="34" charset="0"/>
              </a:rPr>
              <a:t> </a:t>
            </a:r>
            <a:r>
              <a:rPr lang="en-US" dirty="0" smtClean="0"/>
              <a:t> </a:t>
            </a:r>
            <a:r>
              <a:rPr lang="ar-SA" dirty="0" smtClean="0">
                <a:cs typeface="Arial" pitchFamily="34" charset="0"/>
              </a:rPr>
              <a:t>الحج والعمرة</a:t>
            </a:r>
            <a:endParaRPr lang="en-US" dirty="0">
              <a:cs typeface="Arial" pitchFamily="34" charset="0"/>
            </a:endParaRPr>
          </a:p>
        </p:txBody>
      </p:sp>
      <p:sp>
        <p:nvSpPr>
          <p:cNvPr id="15365" name="Freeform 5"/>
          <p:cNvSpPr>
            <a:spLocks noEditPoints="1"/>
          </p:cNvSpPr>
          <p:nvPr/>
        </p:nvSpPr>
        <p:spPr bwMode="gray">
          <a:xfrm rot="-1358056">
            <a:off x="1077913" y="2538413"/>
            <a:ext cx="6853237" cy="2803525"/>
          </a:xfrm>
          <a:custGeom>
            <a:avLst/>
            <a:gdLst/>
            <a:ahLst/>
            <a:cxnLst>
              <a:cxn ang="0">
                <a:pos x="1692" y="12"/>
              </a:cxn>
              <a:cxn ang="0">
                <a:pos x="1234" y="74"/>
              </a:cxn>
              <a:cxn ang="0">
                <a:pos x="828" y="182"/>
              </a:cxn>
              <a:cxn ang="0">
                <a:pos x="486" y="330"/>
              </a:cxn>
              <a:cxn ang="0">
                <a:pos x="226" y="510"/>
              </a:cxn>
              <a:cxn ang="0">
                <a:pos x="58" y="718"/>
              </a:cxn>
              <a:cxn ang="0">
                <a:pos x="0" y="944"/>
              </a:cxn>
              <a:cxn ang="0">
                <a:pos x="58" y="1170"/>
              </a:cxn>
              <a:cxn ang="0">
                <a:pos x="226" y="1378"/>
              </a:cxn>
              <a:cxn ang="0">
                <a:pos x="486" y="1558"/>
              </a:cxn>
              <a:cxn ang="0">
                <a:pos x="828" y="1706"/>
              </a:cxn>
              <a:cxn ang="0">
                <a:pos x="1234" y="1814"/>
              </a:cxn>
              <a:cxn ang="0">
                <a:pos x="1692" y="1876"/>
              </a:cxn>
              <a:cxn ang="0">
                <a:pos x="2186" y="1884"/>
              </a:cxn>
              <a:cxn ang="0">
                <a:pos x="2658" y="1840"/>
              </a:cxn>
              <a:cxn ang="0">
                <a:pos x="3084" y="1746"/>
              </a:cxn>
              <a:cxn ang="0">
                <a:pos x="3448" y="1612"/>
              </a:cxn>
              <a:cxn ang="0">
                <a:pos x="3738" y="1442"/>
              </a:cxn>
              <a:cxn ang="0">
                <a:pos x="3938" y="1242"/>
              </a:cxn>
              <a:cxn ang="0">
                <a:pos x="4034" y="1022"/>
              </a:cxn>
              <a:cxn ang="0">
                <a:pos x="4014" y="790"/>
              </a:cxn>
              <a:cxn ang="0">
                <a:pos x="3882" y="576"/>
              </a:cxn>
              <a:cxn ang="0">
                <a:pos x="3650" y="386"/>
              </a:cxn>
              <a:cxn ang="0">
                <a:pos x="3334" y="228"/>
              </a:cxn>
              <a:cxn ang="0">
                <a:pos x="2948" y="106"/>
              </a:cxn>
              <a:cxn ang="0">
                <a:pos x="2506" y="28"/>
              </a:cxn>
              <a:cxn ang="0">
                <a:pos x="2020" y="0"/>
              </a:cxn>
              <a:cxn ang="0">
                <a:pos x="1606" y="1736"/>
              </a:cxn>
              <a:cxn ang="0">
                <a:pos x="1164" y="1678"/>
              </a:cxn>
              <a:cxn ang="0">
                <a:pos x="776" y="1576"/>
              </a:cxn>
              <a:cxn ang="0">
                <a:pos x="458" y="1436"/>
              </a:cxn>
              <a:cxn ang="0">
                <a:pos x="224" y="1266"/>
              </a:cxn>
              <a:cxn ang="0">
                <a:pos x="88" y="1074"/>
              </a:cxn>
              <a:cxn ang="0">
                <a:pos x="68" y="864"/>
              </a:cxn>
              <a:cxn ang="0">
                <a:pos x="166" y="664"/>
              </a:cxn>
              <a:cxn ang="0">
                <a:pos x="370" y="486"/>
              </a:cxn>
              <a:cxn ang="0">
                <a:pos x="662" y="336"/>
              </a:cxn>
              <a:cxn ang="0">
                <a:pos x="1028" y="222"/>
              </a:cxn>
              <a:cxn ang="0">
                <a:pos x="1454" y="148"/>
              </a:cxn>
              <a:cxn ang="0">
                <a:pos x="1922" y="120"/>
              </a:cxn>
              <a:cxn ang="0">
                <a:pos x="2392" y="148"/>
              </a:cxn>
              <a:cxn ang="0">
                <a:pos x="2818" y="222"/>
              </a:cxn>
              <a:cxn ang="0">
                <a:pos x="3184" y="336"/>
              </a:cxn>
              <a:cxn ang="0">
                <a:pos x="3476" y="486"/>
              </a:cxn>
              <a:cxn ang="0">
                <a:pos x="3680" y="664"/>
              </a:cxn>
              <a:cxn ang="0">
                <a:pos x="3778" y="864"/>
              </a:cxn>
              <a:cxn ang="0">
                <a:pos x="3758" y="1074"/>
              </a:cxn>
              <a:cxn ang="0">
                <a:pos x="3622" y="1266"/>
              </a:cxn>
              <a:cxn ang="0">
                <a:pos x="3388" y="1436"/>
              </a:cxn>
              <a:cxn ang="0">
                <a:pos x="3070" y="1576"/>
              </a:cxn>
              <a:cxn ang="0">
                <a:pos x="2682" y="1678"/>
              </a:cxn>
              <a:cxn ang="0">
                <a:pos x="2240" y="1736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21176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gray">
          <a:xfrm>
            <a:off x="3810000" y="16764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tx1"/>
              </a:gs>
              <a:gs pos="100000">
                <a:schemeClr val="tx1">
                  <a:gamma/>
                  <a:shade val="3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gray">
          <a:xfrm>
            <a:off x="1295400" y="32004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31373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gray">
          <a:xfrm>
            <a:off x="2178050" y="4897438"/>
            <a:ext cx="1282700" cy="1274762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35686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15376" name="Oval 16"/>
          <p:cNvSpPr>
            <a:spLocks noChangeArrowheads="1"/>
          </p:cNvSpPr>
          <p:nvPr/>
        </p:nvSpPr>
        <p:spPr bwMode="gray">
          <a:xfrm>
            <a:off x="4953000" y="42672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15379" name="Oval 19"/>
          <p:cNvSpPr>
            <a:spLocks noChangeArrowheads="1"/>
          </p:cNvSpPr>
          <p:nvPr/>
        </p:nvSpPr>
        <p:spPr bwMode="gray">
          <a:xfrm>
            <a:off x="6781800" y="1905000"/>
            <a:ext cx="1212850" cy="1274763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3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gray">
          <a:xfrm>
            <a:off x="1500166" y="3357562"/>
            <a:ext cx="92371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تعدد</a:t>
            </a:r>
          </a:p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المستويات</a:t>
            </a:r>
          </a:p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العلمية</a:t>
            </a:r>
            <a:endParaRPr lang="en-US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gray">
          <a:xfrm>
            <a:off x="4071934" y="1785926"/>
            <a:ext cx="78418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رقعة</a:t>
            </a:r>
          </a:p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جغرافية</a:t>
            </a:r>
          </a:p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محدودة</a:t>
            </a:r>
            <a:endParaRPr lang="en-US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gray">
          <a:xfrm>
            <a:off x="7000892" y="2214554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ملايين</a:t>
            </a:r>
          </a:p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الزائرين</a:t>
            </a:r>
            <a:endParaRPr lang="en-US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gray">
          <a:xfrm>
            <a:off x="5286380" y="4572008"/>
            <a:ext cx="6383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تعدد</a:t>
            </a:r>
          </a:p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اللغات</a:t>
            </a:r>
            <a:endParaRPr lang="en-US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gray">
          <a:xfrm>
            <a:off x="2428860" y="5214950"/>
            <a:ext cx="73609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تعدد</a:t>
            </a:r>
          </a:p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الأعمار</a:t>
            </a:r>
            <a:endParaRPr lang="en-US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3162296" y="3500438"/>
            <a:ext cx="24812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ar-SA" sz="3200" b="1" dirty="0" smtClean="0">
                <a:solidFill>
                  <a:srgbClr val="FF0000"/>
                </a:solidFill>
                <a:cs typeface="Arial" pitchFamily="34" charset="0"/>
              </a:rPr>
              <a:t>الحج والعمرة</a:t>
            </a:r>
            <a:endParaRPr lang="en-US" sz="3200" b="1" dirty="0">
              <a:solidFill>
                <a:srgbClr val="FF000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2500298" y="214290"/>
            <a:ext cx="6324600" cy="762000"/>
          </a:xfrm>
        </p:spPr>
        <p:txBody>
          <a:bodyPr/>
          <a:lstStyle/>
          <a:p>
            <a:pPr algn="r">
              <a:spcBef>
                <a:spcPct val="50000"/>
              </a:spcBef>
            </a:pPr>
            <a:r>
              <a:rPr lang="ar-SA" dirty="0" smtClean="0"/>
              <a:t>إفتاء الحجاج</a:t>
            </a:r>
            <a:endParaRPr lang="en-US" b="1" dirty="0">
              <a:cs typeface="Arial" pitchFamily="34" charset="0"/>
            </a:endParaRPr>
          </a:p>
        </p:txBody>
      </p:sp>
      <p:sp>
        <p:nvSpPr>
          <p:cNvPr id="15365" name="Freeform 5"/>
          <p:cNvSpPr>
            <a:spLocks noEditPoints="1"/>
          </p:cNvSpPr>
          <p:nvPr/>
        </p:nvSpPr>
        <p:spPr bwMode="gray">
          <a:xfrm rot="-1358056">
            <a:off x="1077913" y="2538413"/>
            <a:ext cx="6853237" cy="2803525"/>
          </a:xfrm>
          <a:custGeom>
            <a:avLst/>
            <a:gdLst/>
            <a:ahLst/>
            <a:cxnLst>
              <a:cxn ang="0">
                <a:pos x="1692" y="12"/>
              </a:cxn>
              <a:cxn ang="0">
                <a:pos x="1234" y="74"/>
              </a:cxn>
              <a:cxn ang="0">
                <a:pos x="828" y="182"/>
              </a:cxn>
              <a:cxn ang="0">
                <a:pos x="486" y="330"/>
              </a:cxn>
              <a:cxn ang="0">
                <a:pos x="226" y="510"/>
              </a:cxn>
              <a:cxn ang="0">
                <a:pos x="58" y="718"/>
              </a:cxn>
              <a:cxn ang="0">
                <a:pos x="0" y="944"/>
              </a:cxn>
              <a:cxn ang="0">
                <a:pos x="58" y="1170"/>
              </a:cxn>
              <a:cxn ang="0">
                <a:pos x="226" y="1378"/>
              </a:cxn>
              <a:cxn ang="0">
                <a:pos x="486" y="1558"/>
              </a:cxn>
              <a:cxn ang="0">
                <a:pos x="828" y="1706"/>
              </a:cxn>
              <a:cxn ang="0">
                <a:pos x="1234" y="1814"/>
              </a:cxn>
              <a:cxn ang="0">
                <a:pos x="1692" y="1876"/>
              </a:cxn>
              <a:cxn ang="0">
                <a:pos x="2186" y="1884"/>
              </a:cxn>
              <a:cxn ang="0">
                <a:pos x="2658" y="1840"/>
              </a:cxn>
              <a:cxn ang="0">
                <a:pos x="3084" y="1746"/>
              </a:cxn>
              <a:cxn ang="0">
                <a:pos x="3448" y="1612"/>
              </a:cxn>
              <a:cxn ang="0">
                <a:pos x="3738" y="1442"/>
              </a:cxn>
              <a:cxn ang="0">
                <a:pos x="3938" y="1242"/>
              </a:cxn>
              <a:cxn ang="0">
                <a:pos x="4034" y="1022"/>
              </a:cxn>
              <a:cxn ang="0">
                <a:pos x="4014" y="790"/>
              </a:cxn>
              <a:cxn ang="0">
                <a:pos x="3882" y="576"/>
              </a:cxn>
              <a:cxn ang="0">
                <a:pos x="3650" y="386"/>
              </a:cxn>
              <a:cxn ang="0">
                <a:pos x="3334" y="228"/>
              </a:cxn>
              <a:cxn ang="0">
                <a:pos x="2948" y="106"/>
              </a:cxn>
              <a:cxn ang="0">
                <a:pos x="2506" y="28"/>
              </a:cxn>
              <a:cxn ang="0">
                <a:pos x="2020" y="0"/>
              </a:cxn>
              <a:cxn ang="0">
                <a:pos x="1606" y="1736"/>
              </a:cxn>
              <a:cxn ang="0">
                <a:pos x="1164" y="1678"/>
              </a:cxn>
              <a:cxn ang="0">
                <a:pos x="776" y="1576"/>
              </a:cxn>
              <a:cxn ang="0">
                <a:pos x="458" y="1436"/>
              </a:cxn>
              <a:cxn ang="0">
                <a:pos x="224" y="1266"/>
              </a:cxn>
              <a:cxn ang="0">
                <a:pos x="88" y="1074"/>
              </a:cxn>
              <a:cxn ang="0">
                <a:pos x="68" y="864"/>
              </a:cxn>
              <a:cxn ang="0">
                <a:pos x="166" y="664"/>
              </a:cxn>
              <a:cxn ang="0">
                <a:pos x="370" y="486"/>
              </a:cxn>
              <a:cxn ang="0">
                <a:pos x="662" y="336"/>
              </a:cxn>
              <a:cxn ang="0">
                <a:pos x="1028" y="222"/>
              </a:cxn>
              <a:cxn ang="0">
                <a:pos x="1454" y="148"/>
              </a:cxn>
              <a:cxn ang="0">
                <a:pos x="1922" y="120"/>
              </a:cxn>
              <a:cxn ang="0">
                <a:pos x="2392" y="148"/>
              </a:cxn>
              <a:cxn ang="0">
                <a:pos x="2818" y="222"/>
              </a:cxn>
              <a:cxn ang="0">
                <a:pos x="3184" y="336"/>
              </a:cxn>
              <a:cxn ang="0">
                <a:pos x="3476" y="486"/>
              </a:cxn>
              <a:cxn ang="0">
                <a:pos x="3680" y="664"/>
              </a:cxn>
              <a:cxn ang="0">
                <a:pos x="3778" y="864"/>
              </a:cxn>
              <a:cxn ang="0">
                <a:pos x="3758" y="1074"/>
              </a:cxn>
              <a:cxn ang="0">
                <a:pos x="3622" y="1266"/>
              </a:cxn>
              <a:cxn ang="0">
                <a:pos x="3388" y="1436"/>
              </a:cxn>
              <a:cxn ang="0">
                <a:pos x="3070" y="1576"/>
              </a:cxn>
              <a:cxn ang="0">
                <a:pos x="2682" y="1678"/>
              </a:cxn>
              <a:cxn ang="0">
                <a:pos x="2240" y="1736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21176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gray">
          <a:xfrm>
            <a:off x="3810000" y="1676400"/>
            <a:ext cx="1284288" cy="1274763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tx1">
                  <a:gamma/>
                  <a:shade val="34510"/>
                  <a:invGamma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FF0000"/>
            </a:solidFill>
            <a:round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gray">
          <a:xfrm>
            <a:off x="1295400" y="32004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31373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gray">
          <a:xfrm>
            <a:off x="2178050" y="4897438"/>
            <a:ext cx="1282700" cy="1274762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35686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15376" name="Oval 16"/>
          <p:cNvSpPr>
            <a:spLocks noChangeArrowheads="1"/>
          </p:cNvSpPr>
          <p:nvPr/>
        </p:nvSpPr>
        <p:spPr bwMode="gray">
          <a:xfrm>
            <a:off x="4953000" y="42672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15379" name="Oval 19"/>
          <p:cNvSpPr>
            <a:spLocks noChangeArrowheads="1"/>
          </p:cNvSpPr>
          <p:nvPr/>
        </p:nvSpPr>
        <p:spPr bwMode="gray">
          <a:xfrm>
            <a:off x="6781800" y="1905000"/>
            <a:ext cx="1212850" cy="1274763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3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/>
            <a:endParaRPr lang="ar-SA">
              <a:solidFill>
                <a:schemeClr val="bg1"/>
              </a:solidFill>
            </a:endParaRP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gray">
          <a:xfrm>
            <a:off x="1643042" y="3500438"/>
            <a:ext cx="6447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عوائق</a:t>
            </a:r>
          </a:p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لغوية</a:t>
            </a:r>
            <a:endParaRPr lang="en-US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gray">
          <a:xfrm>
            <a:off x="4143372" y="1928802"/>
            <a:ext cx="6447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عوائق</a:t>
            </a:r>
          </a:p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مكانية</a:t>
            </a:r>
            <a:endParaRPr lang="en-US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gray">
          <a:xfrm>
            <a:off x="6972039" y="2214554"/>
            <a:ext cx="8451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كثرة</a:t>
            </a:r>
          </a:p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المستفتين</a:t>
            </a:r>
            <a:endParaRPr lang="en-US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gray">
          <a:xfrm>
            <a:off x="5283174" y="4572008"/>
            <a:ext cx="6447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عوائق</a:t>
            </a:r>
          </a:p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زمنية</a:t>
            </a:r>
            <a:endParaRPr lang="en-US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gray">
          <a:xfrm>
            <a:off x="2463326" y="5214950"/>
            <a:ext cx="6671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قلة</a:t>
            </a:r>
          </a:p>
          <a:p>
            <a:pPr algn="ctr" rtl="1" eaLnBrk="0" hangingPunct="0"/>
            <a:r>
              <a:rPr lang="ar-SA" dirty="0" smtClean="0">
                <a:solidFill>
                  <a:schemeClr val="bg1"/>
                </a:solidFill>
                <a:cs typeface="Arial" pitchFamily="34" charset="0"/>
              </a:rPr>
              <a:t>المفتين</a:t>
            </a:r>
            <a:endParaRPr lang="en-US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3071802" y="3500438"/>
            <a:ext cx="24812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3200" dirty="0" smtClean="0">
                <a:solidFill>
                  <a:srgbClr val="FF0000"/>
                </a:solidFill>
              </a:rPr>
              <a:t>إفتاء الحجاج</a:t>
            </a:r>
            <a:endParaRPr lang="en-US" sz="3200" b="1" dirty="0">
              <a:solidFill>
                <a:srgbClr val="FF0000"/>
              </a:solidFill>
              <a:cs typeface="Arial" pitchFamily="34" charset="0"/>
            </a:endParaRPr>
          </a:p>
        </p:txBody>
      </p:sp>
      <p:grpSp>
        <p:nvGrpSpPr>
          <p:cNvPr id="27" name="مجموعة 26"/>
          <p:cNvGrpSpPr/>
          <p:nvPr/>
        </p:nvGrpSpPr>
        <p:grpSpPr>
          <a:xfrm>
            <a:off x="2579689" y="2951162"/>
            <a:ext cx="2561392" cy="1502723"/>
            <a:chOff x="2579689" y="2951162"/>
            <a:chExt cx="2561392" cy="1502723"/>
          </a:xfrm>
        </p:grpSpPr>
        <p:cxnSp>
          <p:nvCxnSpPr>
            <p:cNvPr id="15388" name="AutoShape 28"/>
            <p:cNvCxnSpPr>
              <a:cxnSpLocks noChangeShapeType="1"/>
              <a:stCxn id="15367" idx="4"/>
              <a:endCxn id="15370" idx="6"/>
            </p:cNvCxnSpPr>
            <p:nvPr/>
          </p:nvCxnSpPr>
          <p:spPr bwMode="gray">
            <a:xfrm rot="5400000">
              <a:off x="3072607" y="2458244"/>
              <a:ext cx="886619" cy="1872456"/>
            </a:xfrm>
            <a:prstGeom prst="straightConnector1">
              <a:avLst/>
            </a:prstGeom>
            <a:ln>
              <a:solidFill>
                <a:srgbClr val="FF0000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AutoShape 28"/>
            <p:cNvCxnSpPr>
              <a:cxnSpLocks noChangeShapeType="1"/>
              <a:stCxn id="15367" idx="4"/>
              <a:endCxn id="15376" idx="1"/>
            </p:cNvCxnSpPr>
            <p:nvPr/>
          </p:nvCxnSpPr>
          <p:spPr bwMode="gray">
            <a:xfrm rot="16200000" flipH="1">
              <a:off x="4045251" y="3358056"/>
              <a:ext cx="1502722" cy="688936"/>
            </a:xfrm>
            <a:prstGeom prst="straightConnector1">
              <a:avLst/>
            </a:prstGeom>
            <a:ln>
              <a:solidFill>
                <a:srgbClr val="FF0000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AutoShape 28"/>
            <p:cNvCxnSpPr>
              <a:cxnSpLocks noChangeShapeType="1"/>
              <a:stCxn id="15376" idx="1"/>
              <a:endCxn id="15370" idx="6"/>
            </p:cNvCxnSpPr>
            <p:nvPr/>
          </p:nvCxnSpPr>
          <p:spPr bwMode="gray">
            <a:xfrm rot="16200000" flipV="1">
              <a:off x="3552333" y="2865138"/>
              <a:ext cx="616103" cy="2561392"/>
            </a:xfrm>
            <a:prstGeom prst="straightConnector1">
              <a:avLst/>
            </a:prstGeom>
            <a:ln>
              <a:solidFill>
                <a:srgbClr val="FF0000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مستطيل 27"/>
          <p:cNvSpPr/>
          <p:nvPr/>
        </p:nvSpPr>
        <p:spPr>
          <a:xfrm>
            <a:off x="3214678" y="6143644"/>
            <a:ext cx="56581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 typeface="Wingdings 2" pitchFamily="18" charset="2"/>
              <a:buNone/>
            </a:pPr>
            <a:r>
              <a:rPr lang="ar-SA" sz="2800" dirty="0" smtClean="0"/>
              <a:t>ضرورة إيجاد حلول فعالة وذو قدرة </a:t>
            </a:r>
            <a:r>
              <a:rPr lang="ar-SA" sz="2800" dirty="0" err="1" smtClean="0"/>
              <a:t>إتساعية</a:t>
            </a:r>
            <a:endParaRPr lang="ar-S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رابط مستقيم 95"/>
          <p:cNvCxnSpPr/>
          <p:nvPr/>
        </p:nvCxnSpPr>
        <p:spPr bwMode="auto">
          <a:xfrm flipV="1">
            <a:off x="6000760" y="2428868"/>
            <a:ext cx="857256" cy="64294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الهاتف عبر الانترنيت</a:t>
            </a:r>
            <a:endParaRPr lang="ar-SA" dirty="0"/>
          </a:p>
        </p:txBody>
      </p:sp>
      <p:pic>
        <p:nvPicPr>
          <p:cNvPr id="11" name="صورة 10" descr="mobil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58214" y="1071546"/>
            <a:ext cx="566767" cy="876444"/>
          </a:xfrm>
          <a:prstGeom prst="rect">
            <a:avLst/>
          </a:prstGeom>
        </p:spPr>
      </p:pic>
      <p:pic>
        <p:nvPicPr>
          <p:cNvPr id="36" name="صورة 35" descr="b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99806" y="1357298"/>
            <a:ext cx="1058341" cy="1785950"/>
          </a:xfrm>
          <a:prstGeom prst="rect">
            <a:avLst/>
          </a:prstGeom>
        </p:spPr>
      </p:pic>
      <p:pic>
        <p:nvPicPr>
          <p:cNvPr id="37" name="صورة 36" descr="mobil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58214" y="2143116"/>
            <a:ext cx="566767" cy="876444"/>
          </a:xfrm>
          <a:prstGeom prst="rect">
            <a:avLst/>
          </a:prstGeom>
        </p:spPr>
      </p:pic>
      <p:pic>
        <p:nvPicPr>
          <p:cNvPr id="38" name="صورة 37" descr="mobil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86776" y="3071810"/>
            <a:ext cx="566767" cy="876444"/>
          </a:xfrm>
          <a:prstGeom prst="rect">
            <a:avLst/>
          </a:prstGeom>
        </p:spPr>
      </p:pic>
      <p:sp>
        <p:nvSpPr>
          <p:cNvPr id="78" name="انفجار 1 77"/>
          <p:cNvSpPr/>
          <p:nvPr/>
        </p:nvSpPr>
        <p:spPr bwMode="auto">
          <a:xfrm>
            <a:off x="4786314" y="2928934"/>
            <a:ext cx="1928826" cy="928694"/>
          </a:xfrm>
          <a:prstGeom prst="irregularSeal1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شبكة الجوال</a:t>
            </a:r>
          </a:p>
        </p:txBody>
      </p:sp>
      <p:grpSp>
        <p:nvGrpSpPr>
          <p:cNvPr id="107" name="مجموعة 106"/>
          <p:cNvGrpSpPr/>
          <p:nvPr/>
        </p:nvGrpSpPr>
        <p:grpSpPr>
          <a:xfrm>
            <a:off x="71406" y="1428736"/>
            <a:ext cx="4286280" cy="5009470"/>
            <a:chOff x="71406" y="1428736"/>
            <a:chExt cx="4286280" cy="5009470"/>
          </a:xfrm>
        </p:grpSpPr>
        <p:sp>
          <p:nvSpPr>
            <p:cNvPr id="62" name="مربع نص 61"/>
            <p:cNvSpPr txBox="1"/>
            <p:nvPr/>
          </p:nvSpPr>
          <p:spPr>
            <a:xfrm>
              <a:off x="1428728" y="2786058"/>
              <a:ext cx="128588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dirty="0" err="1" smtClean="0"/>
                <a:t>خادوم</a:t>
              </a:r>
              <a:r>
                <a:rPr lang="ar-SA" dirty="0" smtClean="0"/>
                <a:t> </a:t>
              </a:r>
              <a:r>
                <a:rPr lang="en-US" dirty="0" smtClean="0"/>
                <a:t>VOIP</a:t>
              </a:r>
              <a:endParaRPr lang="ar-SA" dirty="0"/>
            </a:p>
          </p:txBody>
        </p:sp>
        <p:grpSp>
          <p:nvGrpSpPr>
            <p:cNvPr id="105" name="مجموعة 104"/>
            <p:cNvGrpSpPr/>
            <p:nvPr/>
          </p:nvGrpSpPr>
          <p:grpSpPr>
            <a:xfrm>
              <a:off x="71406" y="1428736"/>
              <a:ext cx="4286280" cy="5009470"/>
              <a:chOff x="71406" y="1428736"/>
              <a:chExt cx="4286280" cy="5009470"/>
            </a:xfrm>
          </p:grpSpPr>
          <p:cxnSp>
            <p:nvCxnSpPr>
              <p:cNvPr id="56" name="رابط مستقيم 55"/>
              <p:cNvCxnSpPr/>
              <p:nvPr/>
            </p:nvCxnSpPr>
            <p:spPr bwMode="auto">
              <a:xfrm>
                <a:off x="1357290" y="3786190"/>
                <a:ext cx="64294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12" name="صورة 11" descr="sipphone.jp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42844" y="3786190"/>
                <a:ext cx="1080351" cy="866066"/>
              </a:xfrm>
              <a:prstGeom prst="rect">
                <a:avLst/>
              </a:prstGeom>
            </p:spPr>
          </p:pic>
          <p:pic>
            <p:nvPicPr>
              <p:cNvPr id="13" name="صورة 12" descr="laptop.jp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285720" y="1428736"/>
                <a:ext cx="974414" cy="785818"/>
              </a:xfrm>
              <a:prstGeom prst="rect">
                <a:avLst/>
              </a:prstGeom>
            </p:spPr>
          </p:pic>
          <p:pic>
            <p:nvPicPr>
              <p:cNvPr id="14" name="صورة 13" descr="laptop.jp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214282" y="2214554"/>
                <a:ext cx="974414" cy="785818"/>
              </a:xfrm>
              <a:prstGeom prst="rect">
                <a:avLst/>
              </a:prstGeom>
            </p:spPr>
          </p:pic>
          <p:pic>
            <p:nvPicPr>
              <p:cNvPr id="15" name="صورة 14" descr="laptop.jp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42844" y="3000372"/>
                <a:ext cx="974414" cy="785818"/>
              </a:xfrm>
              <a:prstGeom prst="rect">
                <a:avLst/>
              </a:prstGeom>
            </p:spPr>
          </p:pic>
          <p:pic>
            <p:nvPicPr>
              <p:cNvPr id="17" name="صورة 16" descr="sipphone.jp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71406" y="5572140"/>
                <a:ext cx="1080351" cy="866066"/>
              </a:xfrm>
              <a:prstGeom prst="rect">
                <a:avLst/>
              </a:prstGeom>
            </p:spPr>
          </p:pic>
          <p:pic>
            <p:nvPicPr>
              <p:cNvPr id="18" name="صورة 17" descr="sipphone.jp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42844" y="4572008"/>
                <a:ext cx="1080351" cy="866066"/>
              </a:xfrm>
              <a:prstGeom prst="rect">
                <a:avLst/>
              </a:prstGeom>
            </p:spPr>
          </p:pic>
          <p:cxnSp>
            <p:nvCxnSpPr>
              <p:cNvPr id="20" name="رابط مستقيم 19"/>
              <p:cNvCxnSpPr/>
              <p:nvPr/>
            </p:nvCxnSpPr>
            <p:spPr bwMode="auto">
              <a:xfrm rot="5400000">
                <a:off x="-785850" y="4000504"/>
                <a:ext cx="428628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رابط مستقيم 21"/>
              <p:cNvCxnSpPr/>
              <p:nvPr/>
            </p:nvCxnSpPr>
            <p:spPr bwMode="auto">
              <a:xfrm>
                <a:off x="1142976" y="1857364"/>
                <a:ext cx="214314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رابط مستقيم 25"/>
              <p:cNvCxnSpPr/>
              <p:nvPr/>
            </p:nvCxnSpPr>
            <p:spPr bwMode="auto">
              <a:xfrm>
                <a:off x="1000100" y="2714620"/>
                <a:ext cx="357190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رابط مستقيم 26"/>
              <p:cNvCxnSpPr/>
              <p:nvPr/>
            </p:nvCxnSpPr>
            <p:spPr bwMode="auto">
              <a:xfrm>
                <a:off x="857224" y="3571876"/>
                <a:ext cx="50006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رابط مستقيم 27"/>
              <p:cNvCxnSpPr/>
              <p:nvPr/>
            </p:nvCxnSpPr>
            <p:spPr bwMode="auto">
              <a:xfrm>
                <a:off x="857224" y="4286256"/>
                <a:ext cx="50006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رابط مستقيم 28"/>
              <p:cNvCxnSpPr/>
              <p:nvPr/>
            </p:nvCxnSpPr>
            <p:spPr bwMode="auto">
              <a:xfrm>
                <a:off x="928662" y="5072074"/>
                <a:ext cx="4286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رابط مستقيم 29"/>
              <p:cNvCxnSpPr/>
              <p:nvPr/>
            </p:nvCxnSpPr>
            <p:spPr bwMode="auto">
              <a:xfrm>
                <a:off x="928662" y="6143644"/>
                <a:ext cx="4286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55" name="صورة 54" descr="server.jpg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1643042" y="3143248"/>
                <a:ext cx="942975" cy="1228725"/>
              </a:xfrm>
              <a:prstGeom prst="rect">
                <a:avLst/>
              </a:prstGeom>
            </p:spPr>
          </p:pic>
          <p:cxnSp>
            <p:nvCxnSpPr>
              <p:cNvPr id="91" name="رابط مستقيم 90"/>
              <p:cNvCxnSpPr/>
              <p:nvPr/>
            </p:nvCxnSpPr>
            <p:spPr bwMode="auto">
              <a:xfrm>
                <a:off x="2285984" y="3929066"/>
                <a:ext cx="2071702" cy="571504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08" name="مجموعة 107"/>
          <p:cNvGrpSpPr/>
          <p:nvPr/>
        </p:nvGrpSpPr>
        <p:grpSpPr>
          <a:xfrm>
            <a:off x="2357422" y="3571876"/>
            <a:ext cx="5143536" cy="3071833"/>
            <a:chOff x="2357422" y="3571876"/>
            <a:chExt cx="5143536" cy="3071833"/>
          </a:xfrm>
        </p:grpSpPr>
        <p:sp>
          <p:nvSpPr>
            <p:cNvPr id="63" name="مربع نص 62"/>
            <p:cNvSpPr txBox="1"/>
            <p:nvPr/>
          </p:nvSpPr>
          <p:spPr>
            <a:xfrm>
              <a:off x="4786314" y="5429264"/>
              <a:ext cx="128588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dirty="0" smtClean="0"/>
                <a:t>سنترال هاتفي</a:t>
              </a:r>
              <a:endParaRPr lang="ar-SA" dirty="0"/>
            </a:p>
          </p:txBody>
        </p:sp>
        <p:grpSp>
          <p:nvGrpSpPr>
            <p:cNvPr id="104" name="مجموعة 103"/>
            <p:cNvGrpSpPr/>
            <p:nvPr/>
          </p:nvGrpSpPr>
          <p:grpSpPr>
            <a:xfrm>
              <a:off x="2357422" y="3571876"/>
              <a:ext cx="5143536" cy="3071833"/>
              <a:chOff x="2357422" y="3571876"/>
              <a:chExt cx="5143536" cy="3071833"/>
            </a:xfrm>
          </p:grpSpPr>
          <p:pic>
            <p:nvPicPr>
              <p:cNvPr id="9" name="صورة 8" descr="creative-skype-phone-small.jpg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5500694" y="6000768"/>
                <a:ext cx="776499" cy="642941"/>
              </a:xfrm>
              <a:prstGeom prst="rect">
                <a:avLst/>
              </a:prstGeom>
            </p:spPr>
          </p:pic>
          <p:pic>
            <p:nvPicPr>
              <p:cNvPr id="58" name="صورة 57" descr="creative-skype-phone-small.jpg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4500562" y="6000768"/>
                <a:ext cx="776499" cy="642941"/>
              </a:xfrm>
              <a:prstGeom prst="rect">
                <a:avLst/>
              </a:prstGeom>
            </p:spPr>
          </p:pic>
          <p:pic>
            <p:nvPicPr>
              <p:cNvPr id="59" name="صورة 58" descr="creative-skype-phone-small.jpg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3428992" y="6000768"/>
                <a:ext cx="776499" cy="642941"/>
              </a:xfrm>
              <a:prstGeom prst="rect">
                <a:avLst/>
              </a:prstGeom>
            </p:spPr>
          </p:pic>
          <p:pic>
            <p:nvPicPr>
              <p:cNvPr id="60" name="صورة 59" descr="creative-skype-phone-small.jpg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2357422" y="6000768"/>
                <a:ext cx="776499" cy="642941"/>
              </a:xfrm>
              <a:prstGeom prst="rect">
                <a:avLst/>
              </a:prstGeom>
            </p:spPr>
          </p:pic>
          <p:pic>
            <p:nvPicPr>
              <p:cNvPr id="61" name="صورة 60" descr="pbx.jpg"/>
              <p:cNvPicPr>
                <a:picLocks noChangeAspect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3428992" y="5357826"/>
                <a:ext cx="1362075" cy="514350"/>
              </a:xfrm>
              <a:prstGeom prst="rect">
                <a:avLst/>
              </a:prstGeom>
            </p:spPr>
          </p:pic>
          <p:cxnSp>
            <p:nvCxnSpPr>
              <p:cNvPr id="64" name="رابط مستقيم 63"/>
              <p:cNvCxnSpPr/>
              <p:nvPr/>
            </p:nvCxnSpPr>
            <p:spPr bwMode="auto">
              <a:xfrm flipV="1">
                <a:off x="2928926" y="5643578"/>
                <a:ext cx="928694" cy="357191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7" name="رابط مستقيم 66"/>
              <p:cNvCxnSpPr>
                <a:stCxn id="59" idx="0"/>
              </p:cNvCxnSpPr>
              <p:nvPr/>
            </p:nvCxnSpPr>
            <p:spPr bwMode="auto">
              <a:xfrm rot="5400000" flipH="1" flipV="1">
                <a:off x="3623118" y="5766266"/>
                <a:ext cx="428627" cy="4037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0" name="رابط مستقيم 69"/>
              <p:cNvCxnSpPr>
                <a:endCxn id="58" idx="0"/>
              </p:cNvCxnSpPr>
              <p:nvPr/>
            </p:nvCxnSpPr>
            <p:spPr bwMode="auto">
              <a:xfrm>
                <a:off x="3857620" y="5643578"/>
                <a:ext cx="1031192" cy="35719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" name="رابط مستقيم 72"/>
              <p:cNvCxnSpPr>
                <a:stCxn id="9" idx="0"/>
              </p:cNvCxnSpPr>
              <p:nvPr/>
            </p:nvCxnSpPr>
            <p:spPr bwMode="auto">
              <a:xfrm rot="16200000" flipV="1">
                <a:off x="4694688" y="4806512"/>
                <a:ext cx="357189" cy="2031324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7" name="انفجار 1 76"/>
              <p:cNvSpPr/>
              <p:nvPr/>
            </p:nvSpPr>
            <p:spPr bwMode="auto">
              <a:xfrm>
                <a:off x="4214810" y="4357694"/>
                <a:ext cx="3286148" cy="928694"/>
              </a:xfrm>
              <a:prstGeom prst="irregularSeal1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1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شبكة الهاتف الأرضي</a:t>
                </a:r>
              </a:p>
            </p:txBody>
          </p:sp>
          <p:cxnSp>
            <p:nvCxnSpPr>
              <p:cNvPr id="89" name="رابط مستقيم 88"/>
              <p:cNvCxnSpPr/>
              <p:nvPr/>
            </p:nvCxnSpPr>
            <p:spPr bwMode="auto">
              <a:xfrm rot="5400000">
                <a:off x="5179223" y="4036223"/>
                <a:ext cx="1000132" cy="7143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9" name="رابط مستقيم 98"/>
              <p:cNvCxnSpPr/>
              <p:nvPr/>
            </p:nvCxnSpPr>
            <p:spPr bwMode="auto">
              <a:xfrm flipV="1">
                <a:off x="4357686" y="5072074"/>
                <a:ext cx="642942" cy="42862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106" name="مجموعة 105"/>
          <p:cNvGrpSpPr/>
          <p:nvPr/>
        </p:nvGrpSpPr>
        <p:grpSpPr>
          <a:xfrm>
            <a:off x="2143108" y="1000108"/>
            <a:ext cx="3117554" cy="2928958"/>
            <a:chOff x="2143108" y="1000108"/>
            <a:chExt cx="3117554" cy="2928958"/>
          </a:xfrm>
        </p:grpSpPr>
        <p:sp>
          <p:nvSpPr>
            <p:cNvPr id="79" name="انفجار 1 78"/>
            <p:cNvSpPr/>
            <p:nvPr/>
          </p:nvSpPr>
          <p:spPr bwMode="auto">
            <a:xfrm>
              <a:off x="2786050" y="1928802"/>
              <a:ext cx="2286016" cy="928694"/>
            </a:xfrm>
            <a:prstGeom prst="irregularSeal1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شبكة الانترنيت</a:t>
              </a:r>
            </a:p>
          </p:txBody>
        </p:sp>
        <p:pic>
          <p:nvPicPr>
            <p:cNvPr id="80" name="صورة 79" descr="laptop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86248" y="1000108"/>
              <a:ext cx="974414" cy="785818"/>
            </a:xfrm>
            <a:prstGeom prst="rect">
              <a:avLst/>
            </a:prstGeom>
          </p:spPr>
        </p:pic>
        <p:pic>
          <p:nvPicPr>
            <p:cNvPr id="81" name="صورة 80" descr="laptop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86116" y="1000108"/>
              <a:ext cx="974414" cy="785818"/>
            </a:xfrm>
            <a:prstGeom prst="rect">
              <a:avLst/>
            </a:prstGeom>
          </p:spPr>
        </p:pic>
        <p:cxnSp>
          <p:nvCxnSpPr>
            <p:cNvPr id="85" name="رابط مستقيم 84"/>
            <p:cNvCxnSpPr/>
            <p:nvPr/>
          </p:nvCxnSpPr>
          <p:spPr bwMode="auto">
            <a:xfrm rot="5400000" flipH="1" flipV="1">
              <a:off x="3536150" y="1750208"/>
              <a:ext cx="428627" cy="2143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رابط مستقيم 86"/>
            <p:cNvCxnSpPr/>
            <p:nvPr/>
          </p:nvCxnSpPr>
          <p:spPr bwMode="auto">
            <a:xfrm flipV="1">
              <a:off x="3643306" y="1643051"/>
              <a:ext cx="1071570" cy="42862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رابط مستقيم 92"/>
            <p:cNvCxnSpPr/>
            <p:nvPr/>
          </p:nvCxnSpPr>
          <p:spPr bwMode="auto">
            <a:xfrm rot="5400000" flipH="1" flipV="1">
              <a:off x="2143108" y="2714620"/>
              <a:ext cx="1357322" cy="107157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03" name="صورة 102" descr="sipphone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43108" y="1071546"/>
              <a:ext cx="1080351" cy="866066"/>
            </a:xfrm>
            <a:prstGeom prst="rect">
              <a:avLst/>
            </a:prstGeom>
          </p:spPr>
        </p:pic>
        <p:cxnSp>
          <p:nvCxnSpPr>
            <p:cNvPr id="83" name="رابط مستقيم 82"/>
            <p:cNvCxnSpPr/>
            <p:nvPr/>
          </p:nvCxnSpPr>
          <p:spPr bwMode="auto">
            <a:xfrm rot="10800000">
              <a:off x="2857488" y="1714490"/>
              <a:ext cx="785818" cy="3571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cs typeface="Arial" pitchFamily="34" charset="0"/>
              </a:rPr>
              <a:t>نظام الإفتاء</a:t>
            </a:r>
            <a:endParaRPr lang="en-US" dirty="0">
              <a:cs typeface="Arial" pitchFamily="34" charset="0"/>
            </a:endParaRP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gray">
          <a:xfrm>
            <a:off x="2876576" y="1285860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/>
            <a:r>
              <a:rPr lang="ar-SA" sz="2400" b="1" dirty="0" smtClean="0">
                <a:solidFill>
                  <a:schemeClr val="bg1"/>
                </a:solidFill>
                <a:cs typeface="Arial" pitchFamily="34" charset="0"/>
              </a:rPr>
              <a:t>1. المستفتي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gray">
          <a:xfrm>
            <a:off x="2857488" y="4614874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/>
            <a:r>
              <a:rPr lang="ar-SA" sz="2400" b="1" dirty="0" smtClean="0">
                <a:solidFill>
                  <a:schemeClr val="bg1"/>
                </a:solidFill>
                <a:cs typeface="Arial" pitchFamily="34" charset="0"/>
              </a:rPr>
              <a:t>3. المفتي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gray">
          <a:xfrm>
            <a:off x="2857488" y="2643182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/>
            <a:r>
              <a:rPr lang="ar-SA" sz="2400" b="1" dirty="0" smtClean="0">
                <a:solidFill>
                  <a:schemeClr val="bg1"/>
                </a:solidFill>
                <a:cs typeface="Arial" pitchFamily="34" charset="0"/>
              </a:rPr>
              <a:t>2. نظام الإفتاء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714480" y="1928802"/>
            <a:ext cx="600079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ar-SA" dirty="0" smtClean="0"/>
              <a:t> الاتصال المباشر وغير المباشر</a:t>
            </a:r>
          </a:p>
          <a:p>
            <a:pPr algn="r" rtl="1">
              <a:buFont typeface="Arial" pitchFamily="34" charset="0"/>
              <a:buChar char="•"/>
            </a:pPr>
            <a:r>
              <a:rPr lang="ar-SA" dirty="0"/>
              <a:t> </a:t>
            </a:r>
            <a:r>
              <a:rPr lang="ar-SA" dirty="0" smtClean="0"/>
              <a:t>استعمال الجوال أو الهاتف الأرضي</a:t>
            </a:r>
            <a:endParaRPr lang="ar-SA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1785918" y="5211561"/>
            <a:ext cx="6000792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ar-SA" dirty="0" smtClean="0"/>
              <a:t> الإجابة المباشرة</a:t>
            </a:r>
          </a:p>
          <a:p>
            <a:pPr algn="r" rtl="1">
              <a:buFont typeface="Arial" pitchFamily="34" charset="0"/>
              <a:buChar char="•"/>
            </a:pPr>
            <a:r>
              <a:rPr lang="ar-SA" dirty="0"/>
              <a:t> </a:t>
            </a:r>
            <a:r>
              <a:rPr lang="ar-SA" dirty="0" smtClean="0"/>
              <a:t>تحديد أوقات التواجد</a:t>
            </a:r>
          </a:p>
          <a:p>
            <a:pPr algn="r" rtl="1">
              <a:buFont typeface="Arial" pitchFamily="34" charset="0"/>
              <a:buChar char="•"/>
            </a:pPr>
            <a:r>
              <a:rPr lang="ar-SA" dirty="0" smtClean="0"/>
              <a:t>الإجابة غير المباشرة</a:t>
            </a:r>
          </a:p>
          <a:p>
            <a:pPr algn="r" rtl="1">
              <a:buFont typeface="Arial" pitchFamily="34" charset="0"/>
              <a:buChar char="•"/>
            </a:pPr>
            <a:r>
              <a:rPr lang="ar-SA" dirty="0"/>
              <a:t> </a:t>
            </a:r>
            <a:r>
              <a:rPr lang="ar-SA" dirty="0" smtClean="0"/>
              <a:t>توجيه السؤال إلى مفتي أخر</a:t>
            </a:r>
          </a:p>
          <a:p>
            <a:pPr algn="r" rtl="1">
              <a:buFont typeface="Arial" pitchFamily="34" charset="0"/>
              <a:buChar char="•"/>
            </a:pPr>
            <a:r>
              <a:rPr lang="ar-SA" dirty="0"/>
              <a:t> </a:t>
            </a:r>
            <a:r>
              <a:rPr lang="ar-SA" dirty="0" smtClean="0"/>
              <a:t>استعمال الجوال أو الهاتف الأرضي أو الانترنيت </a:t>
            </a:r>
            <a:endParaRPr lang="ar-SA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1714480" y="3143248"/>
            <a:ext cx="6000792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ar-SA" dirty="0" smtClean="0"/>
              <a:t> قاعدة بيانات المفتين وأوقات تواجدهم والمستفتين والفتاوى</a:t>
            </a:r>
          </a:p>
          <a:p>
            <a:pPr algn="r" rtl="1">
              <a:buFont typeface="Arial" pitchFamily="34" charset="0"/>
              <a:buChar char="•"/>
            </a:pPr>
            <a:r>
              <a:rPr lang="ar-SA" dirty="0" smtClean="0"/>
              <a:t> التعرف على لغة المستفتي</a:t>
            </a:r>
          </a:p>
          <a:p>
            <a:pPr algn="r" rtl="1">
              <a:buFont typeface="Arial" pitchFamily="34" charset="0"/>
              <a:buChar char="•"/>
            </a:pPr>
            <a:r>
              <a:rPr lang="ar-SA" dirty="0"/>
              <a:t> </a:t>
            </a:r>
            <a:r>
              <a:rPr lang="ar-SA" dirty="0" smtClean="0"/>
              <a:t>التعرف على موضوع السؤال</a:t>
            </a:r>
          </a:p>
          <a:p>
            <a:pPr algn="r" rtl="1">
              <a:buFont typeface="Arial" pitchFamily="34" charset="0"/>
              <a:buChar char="•"/>
            </a:pPr>
            <a:r>
              <a:rPr lang="ar-SA" dirty="0"/>
              <a:t> </a:t>
            </a:r>
            <a:r>
              <a:rPr lang="ar-SA" dirty="0" smtClean="0"/>
              <a:t>توجيه السؤال إلى المفتي المناسب (التخصص + تواجد المفتي)</a:t>
            </a:r>
          </a:p>
          <a:p>
            <a:pPr algn="r" rtl="1">
              <a:buFont typeface="Arial" pitchFamily="34" charset="0"/>
              <a:buChar char="•"/>
            </a:pPr>
            <a:r>
              <a:rPr lang="ar-SA" dirty="0" smtClean="0"/>
              <a:t>تسجيل السؤال + ارسال رسالة إلى المستفي حال الإجابة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النظام الموزع</a:t>
            </a:r>
            <a:endParaRPr lang="ar-SA" dirty="0"/>
          </a:p>
        </p:txBody>
      </p:sp>
      <p:grpSp>
        <p:nvGrpSpPr>
          <p:cNvPr id="42" name="Group 41"/>
          <p:cNvGrpSpPr/>
          <p:nvPr/>
        </p:nvGrpSpPr>
        <p:grpSpPr>
          <a:xfrm>
            <a:off x="1571604" y="2000240"/>
            <a:ext cx="2214578" cy="1571636"/>
            <a:chOff x="1571604" y="2000240"/>
            <a:chExt cx="2214578" cy="1571636"/>
          </a:xfrm>
        </p:grpSpPr>
        <p:pic>
          <p:nvPicPr>
            <p:cNvPr id="5" name="صورة 4" descr="server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43174" y="2285992"/>
              <a:ext cx="942975" cy="1228725"/>
            </a:xfrm>
            <a:prstGeom prst="rect">
              <a:avLst/>
            </a:prstGeom>
          </p:spPr>
        </p:pic>
        <p:pic>
          <p:nvPicPr>
            <p:cNvPr id="9" name="صورة 8" descr="mobile2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85919" y="2084192"/>
              <a:ext cx="500066" cy="773299"/>
            </a:xfrm>
            <a:prstGeom prst="rect">
              <a:avLst/>
            </a:prstGeom>
          </p:spPr>
        </p:pic>
        <p:sp>
          <p:nvSpPr>
            <p:cNvPr id="7" name="مخطط انسيابي: قرص ممغنط 6"/>
            <p:cNvSpPr/>
            <p:nvPr/>
          </p:nvSpPr>
          <p:spPr bwMode="auto">
            <a:xfrm>
              <a:off x="3357554" y="2000240"/>
              <a:ext cx="428628" cy="500066"/>
            </a:xfrm>
            <a:prstGeom prst="flowChartMagneticDisk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25" name="صورة 24" descr="laptop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71604" y="3000372"/>
              <a:ext cx="708665" cy="571504"/>
            </a:xfrm>
            <a:prstGeom prst="rect">
              <a:avLst/>
            </a:prstGeom>
          </p:spPr>
        </p:pic>
        <p:cxnSp>
          <p:nvCxnSpPr>
            <p:cNvPr id="27" name="رابط مستقيم 26"/>
            <p:cNvCxnSpPr/>
            <p:nvPr/>
          </p:nvCxnSpPr>
          <p:spPr bwMode="auto">
            <a:xfrm>
              <a:off x="2071670" y="2500306"/>
              <a:ext cx="714380" cy="2143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رابط مستقيم 27"/>
            <p:cNvCxnSpPr/>
            <p:nvPr/>
          </p:nvCxnSpPr>
          <p:spPr bwMode="auto">
            <a:xfrm flipV="1">
              <a:off x="2071670" y="2714620"/>
              <a:ext cx="714380" cy="50006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3" name="Group 42"/>
          <p:cNvGrpSpPr/>
          <p:nvPr/>
        </p:nvGrpSpPr>
        <p:grpSpPr>
          <a:xfrm>
            <a:off x="1643042" y="3000372"/>
            <a:ext cx="2928958" cy="2786082"/>
            <a:chOff x="1643042" y="3000372"/>
            <a:chExt cx="2928958" cy="2786082"/>
          </a:xfrm>
        </p:grpSpPr>
        <p:pic>
          <p:nvPicPr>
            <p:cNvPr id="6" name="صورة 5" descr="server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43174" y="4214818"/>
              <a:ext cx="942975" cy="1228725"/>
            </a:xfrm>
            <a:prstGeom prst="rect">
              <a:avLst/>
            </a:prstGeom>
          </p:spPr>
        </p:pic>
        <p:cxnSp>
          <p:nvCxnSpPr>
            <p:cNvPr id="15" name="رابط مستقيم 14"/>
            <p:cNvCxnSpPr/>
            <p:nvPr/>
          </p:nvCxnSpPr>
          <p:spPr bwMode="auto">
            <a:xfrm rot="10800000">
              <a:off x="3214678" y="3000372"/>
              <a:ext cx="1357322" cy="78581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رابط مستقيم 20"/>
            <p:cNvCxnSpPr/>
            <p:nvPr/>
          </p:nvCxnSpPr>
          <p:spPr bwMode="auto">
            <a:xfrm rot="10800000" flipV="1">
              <a:off x="3214678" y="3786190"/>
              <a:ext cx="1357322" cy="85725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1" name="صورة 30" descr="mobile2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57357" y="4298770"/>
              <a:ext cx="500066" cy="773299"/>
            </a:xfrm>
            <a:prstGeom prst="rect">
              <a:avLst/>
            </a:prstGeom>
          </p:spPr>
        </p:pic>
        <p:pic>
          <p:nvPicPr>
            <p:cNvPr id="32" name="صورة 31" descr="laptop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43042" y="5214950"/>
              <a:ext cx="708665" cy="571504"/>
            </a:xfrm>
            <a:prstGeom prst="rect">
              <a:avLst/>
            </a:prstGeom>
          </p:spPr>
        </p:pic>
        <p:cxnSp>
          <p:nvCxnSpPr>
            <p:cNvPr id="33" name="رابط مستقيم 32"/>
            <p:cNvCxnSpPr/>
            <p:nvPr/>
          </p:nvCxnSpPr>
          <p:spPr bwMode="auto">
            <a:xfrm flipV="1">
              <a:off x="2143108" y="4929198"/>
              <a:ext cx="714380" cy="50006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رابط مستقيم 33"/>
            <p:cNvCxnSpPr/>
            <p:nvPr/>
          </p:nvCxnSpPr>
          <p:spPr bwMode="auto">
            <a:xfrm>
              <a:off x="2143108" y="4714884"/>
              <a:ext cx="714380" cy="21431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مخطط انسيابي: قرص ممغنط 6"/>
            <p:cNvSpPr/>
            <p:nvPr/>
          </p:nvSpPr>
          <p:spPr bwMode="auto">
            <a:xfrm>
              <a:off x="3357554" y="5214950"/>
              <a:ext cx="428628" cy="500066"/>
            </a:xfrm>
            <a:prstGeom prst="flowChartMagneticDisk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572000" y="2000240"/>
            <a:ext cx="2851806" cy="1785950"/>
            <a:chOff x="4572000" y="2000240"/>
            <a:chExt cx="2851806" cy="1785950"/>
          </a:xfrm>
        </p:grpSpPr>
        <p:pic>
          <p:nvPicPr>
            <p:cNvPr id="3" name="صورة 2" descr="server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29256" y="2357430"/>
              <a:ext cx="942975" cy="1228725"/>
            </a:xfrm>
            <a:prstGeom prst="rect">
              <a:avLst/>
            </a:prstGeom>
          </p:spPr>
        </p:pic>
        <p:cxnSp>
          <p:nvCxnSpPr>
            <p:cNvPr id="11" name="رابط مستقيم 10"/>
            <p:cNvCxnSpPr/>
            <p:nvPr/>
          </p:nvCxnSpPr>
          <p:spPr bwMode="auto">
            <a:xfrm flipV="1">
              <a:off x="4572000" y="3286124"/>
              <a:ext cx="1000132" cy="50006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4" name="صورة 43" descr="mobile2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86579" y="2071678"/>
              <a:ext cx="500066" cy="773299"/>
            </a:xfrm>
            <a:prstGeom prst="rect">
              <a:avLst/>
            </a:prstGeom>
          </p:spPr>
        </p:pic>
        <p:pic>
          <p:nvPicPr>
            <p:cNvPr id="45" name="صورة 44" descr="laptop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15141" y="3000372"/>
              <a:ext cx="708665" cy="571504"/>
            </a:xfrm>
            <a:prstGeom prst="rect">
              <a:avLst/>
            </a:prstGeom>
          </p:spPr>
        </p:pic>
        <p:cxnSp>
          <p:nvCxnSpPr>
            <p:cNvPr id="46" name="رابط مستقيم 45"/>
            <p:cNvCxnSpPr>
              <a:stCxn id="45" idx="0"/>
            </p:cNvCxnSpPr>
            <p:nvPr/>
          </p:nvCxnSpPr>
          <p:spPr bwMode="auto">
            <a:xfrm rot="16200000" flipV="1">
              <a:off x="6356523" y="2287421"/>
              <a:ext cx="428628" cy="99727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رابط مستقيم 46"/>
            <p:cNvCxnSpPr/>
            <p:nvPr/>
          </p:nvCxnSpPr>
          <p:spPr bwMode="auto">
            <a:xfrm rot="10800000" flipV="1">
              <a:off x="6072199" y="2500306"/>
              <a:ext cx="857256" cy="714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مخطط انسيابي: قرص ممغنط 6"/>
            <p:cNvSpPr/>
            <p:nvPr/>
          </p:nvSpPr>
          <p:spPr bwMode="auto">
            <a:xfrm>
              <a:off x="5143504" y="2000240"/>
              <a:ext cx="428628" cy="500066"/>
            </a:xfrm>
            <a:prstGeom prst="flowChartMagneticDisk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572000" y="3786190"/>
            <a:ext cx="2780367" cy="1857388"/>
            <a:chOff x="4572000" y="3786190"/>
            <a:chExt cx="2780367" cy="1857388"/>
          </a:xfrm>
        </p:grpSpPr>
        <p:pic>
          <p:nvPicPr>
            <p:cNvPr id="4" name="صورة 3" descr="server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29256" y="4071942"/>
              <a:ext cx="942975" cy="1228725"/>
            </a:xfrm>
            <a:prstGeom prst="rect">
              <a:avLst/>
            </a:prstGeom>
          </p:spPr>
        </p:pic>
        <p:cxnSp>
          <p:nvCxnSpPr>
            <p:cNvPr id="18" name="رابط مستقيم 17"/>
            <p:cNvCxnSpPr/>
            <p:nvPr/>
          </p:nvCxnSpPr>
          <p:spPr bwMode="auto">
            <a:xfrm>
              <a:off x="4572000" y="3786190"/>
              <a:ext cx="1000132" cy="78581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5" name="صورة 34" descr="mobile2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15140" y="4143380"/>
              <a:ext cx="500066" cy="773299"/>
            </a:xfrm>
            <a:prstGeom prst="rect">
              <a:avLst/>
            </a:prstGeom>
          </p:spPr>
        </p:pic>
        <p:pic>
          <p:nvPicPr>
            <p:cNvPr id="36" name="صورة 35" descr="laptop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643702" y="5072074"/>
              <a:ext cx="708665" cy="571504"/>
            </a:xfrm>
            <a:prstGeom prst="rect">
              <a:avLst/>
            </a:prstGeom>
          </p:spPr>
        </p:pic>
        <p:cxnSp>
          <p:nvCxnSpPr>
            <p:cNvPr id="37" name="رابط مستقيم 36"/>
            <p:cNvCxnSpPr>
              <a:stCxn id="36" idx="0"/>
            </p:cNvCxnSpPr>
            <p:nvPr/>
          </p:nvCxnSpPr>
          <p:spPr bwMode="auto">
            <a:xfrm rot="16200000" flipV="1">
              <a:off x="6285084" y="4359123"/>
              <a:ext cx="428628" cy="99727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رابط مستقيم 37"/>
            <p:cNvCxnSpPr/>
            <p:nvPr/>
          </p:nvCxnSpPr>
          <p:spPr bwMode="auto">
            <a:xfrm rot="10800000" flipV="1">
              <a:off x="6000760" y="4572008"/>
              <a:ext cx="857256" cy="7143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مخطط انسيابي: قرص ممغنط 6"/>
            <p:cNvSpPr/>
            <p:nvPr/>
          </p:nvSpPr>
          <p:spPr bwMode="auto">
            <a:xfrm>
              <a:off x="5214942" y="5143512"/>
              <a:ext cx="428628" cy="500066"/>
            </a:xfrm>
            <a:prstGeom prst="flowChartMagneticDisk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1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S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cs typeface="Arial" pitchFamily="34" charset="0"/>
              </a:rPr>
              <a:t>خصائص النظام</a:t>
            </a:r>
            <a:endParaRPr lang="en-US" dirty="0">
              <a:cs typeface="Arial" pitchFamily="34" charset="0"/>
            </a:endParaRPr>
          </a:p>
        </p:txBody>
      </p:sp>
      <p:sp>
        <p:nvSpPr>
          <p:cNvPr id="37" name="AutoShape 6"/>
          <p:cNvSpPr>
            <a:spLocks noChangeArrowheads="1"/>
          </p:cNvSpPr>
          <p:nvPr/>
        </p:nvSpPr>
        <p:spPr bwMode="gray">
          <a:xfrm>
            <a:off x="1928794" y="1857364"/>
            <a:ext cx="6357982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/>
            <a:r>
              <a:rPr lang="ar-SA" sz="2400" b="1" dirty="0" smtClean="0">
                <a:solidFill>
                  <a:schemeClr val="bg1"/>
                </a:solidFill>
                <a:cs typeface="Arial" pitchFamily="34" charset="0"/>
              </a:rPr>
              <a:t>سهل الاستعمال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8" name="AutoShape 6"/>
          <p:cNvSpPr>
            <a:spLocks noChangeArrowheads="1"/>
          </p:cNvSpPr>
          <p:nvPr/>
        </p:nvSpPr>
        <p:spPr bwMode="gray">
          <a:xfrm>
            <a:off x="1928794" y="2643182"/>
            <a:ext cx="6338894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/>
            <a:r>
              <a:rPr lang="ar-SA" sz="2400" b="1" dirty="0" smtClean="0">
                <a:solidFill>
                  <a:schemeClr val="bg1"/>
                </a:solidFill>
                <a:cs typeface="Arial" pitchFamily="34" charset="0"/>
              </a:rPr>
              <a:t>ذو قدرة </a:t>
            </a:r>
            <a:r>
              <a:rPr lang="ar-SA" sz="2400" b="1" dirty="0" err="1" smtClean="0">
                <a:solidFill>
                  <a:schemeClr val="bg1"/>
                </a:solidFill>
                <a:cs typeface="Arial" pitchFamily="34" charset="0"/>
              </a:rPr>
              <a:t>اتساعية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9" name="AutoShape 6"/>
          <p:cNvSpPr>
            <a:spLocks noChangeArrowheads="1"/>
          </p:cNvSpPr>
          <p:nvPr/>
        </p:nvSpPr>
        <p:spPr bwMode="gray">
          <a:xfrm>
            <a:off x="1928794" y="3500438"/>
            <a:ext cx="6338894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/>
            <a:r>
              <a:rPr lang="ar-SA" sz="2400" b="1" dirty="0" smtClean="0">
                <a:solidFill>
                  <a:schemeClr val="bg1"/>
                </a:solidFill>
                <a:cs typeface="Arial" pitchFamily="34" charset="0"/>
              </a:rPr>
              <a:t>يتفادى مشاكل اللغة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0" name="AutoShape 6"/>
          <p:cNvSpPr>
            <a:spLocks noChangeArrowheads="1"/>
          </p:cNvSpPr>
          <p:nvPr/>
        </p:nvSpPr>
        <p:spPr bwMode="gray">
          <a:xfrm>
            <a:off x="2000232" y="4329122"/>
            <a:ext cx="6267456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/>
            <a:r>
              <a:rPr lang="ar-SA" sz="2400" b="1" dirty="0" smtClean="0">
                <a:solidFill>
                  <a:schemeClr val="bg1"/>
                </a:solidFill>
                <a:cs typeface="Arial" pitchFamily="34" charset="0"/>
              </a:rPr>
              <a:t>يتفادى مشاكل الزمن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1" name="AutoShape 6"/>
          <p:cNvSpPr>
            <a:spLocks noChangeArrowheads="1"/>
          </p:cNvSpPr>
          <p:nvPr/>
        </p:nvSpPr>
        <p:spPr bwMode="gray">
          <a:xfrm>
            <a:off x="2071670" y="5114940"/>
            <a:ext cx="6196018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r" rtl="1"/>
            <a:r>
              <a:rPr lang="ar-SA" sz="2400" b="1" dirty="0" smtClean="0">
                <a:solidFill>
                  <a:schemeClr val="bg1"/>
                </a:solidFill>
                <a:cs typeface="Arial" pitchFamily="34" charset="0"/>
              </a:rPr>
              <a:t>يمكن من إجراء إحصائيات و‘عطاء صورة كاملة للنظام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الأعمال المستقبلية</a:t>
            </a:r>
            <a:endParaRPr lang="ar-SA" dirty="0"/>
          </a:p>
        </p:txBody>
      </p:sp>
      <p:sp>
        <p:nvSpPr>
          <p:cNvPr id="3" name="مربع نص 2"/>
          <p:cNvSpPr txBox="1"/>
          <p:nvPr/>
        </p:nvSpPr>
        <p:spPr>
          <a:xfrm>
            <a:off x="2500298" y="2285992"/>
            <a:ext cx="6215106" cy="301383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sz="4400" dirty="0" smtClean="0"/>
              <a:t> إنجاز النظام </a:t>
            </a: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sz="4400" dirty="0" smtClean="0"/>
              <a:t>محاكاة النظام</a:t>
            </a:r>
          </a:p>
          <a:p>
            <a:pPr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sz="4400" dirty="0"/>
              <a:t> </a:t>
            </a:r>
            <a:r>
              <a:rPr lang="ar-SA" sz="4400" dirty="0" smtClean="0"/>
              <a:t>تطبيق النظام على الواقع</a:t>
            </a:r>
            <a:endParaRPr lang="ar-SA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        نظام إفتاء موزع وفعال&amp;quot;&quot;/&gt;&lt;property id=&quot;20307&quot; value=&quot;258&quot;/&gt;&lt;/object&gt;&lt;object type=&quot;3&quot; unique_id=&quot;10005&quot;&gt;&lt;property id=&quot;20148&quot; value=&quot;5&quot;/&gt;&lt;property id=&quot;20300&quot; value=&quot;Slide 2 - &amp;quot;جدول الأعمال&amp;quot;&quot;/&gt;&lt;property id=&quot;20307&quot; value=&quot;260&quot;/&gt;&lt;/object&gt;&lt;object type=&quot;3&quot; unique_id=&quot;10006&quot;&gt;&lt;property id=&quot;20148&quot; value=&quot;5&quot;/&gt;&lt;property id=&quot;20300&quot; value=&quot;Slide 3 - &amp;quot;  الحج والعمرة&amp;quot;&quot;/&gt;&lt;property id=&quot;20307&quot; value=&quot;261&quot;/&gt;&lt;/object&gt;&lt;object type=&quot;3&quot; unique_id=&quot;10007&quot;&gt;&lt;property id=&quot;20148&quot; value=&quot;5&quot;/&gt;&lt;property id=&quot;20300&quot; value=&quot;Slide 6 - &amp;quot;نظام الإفتاء&amp;quot;&quot;/&gt;&lt;property id=&quot;20307&quot; value=&quot;262&quot;/&gt;&lt;/object&gt;&lt;object type=&quot;3&quot; unique_id=&quot;10008&quot;&gt;&lt;property id=&quot;20148&quot; value=&quot;5&quot;/&gt;&lt;property id=&quot;20300&quot; value=&quot;Slide 8 - &amp;quot;خصائص النظام&amp;quot;&quot;/&gt;&lt;property id=&quot;20307&quot; value=&quot;263&quot;/&gt;&lt;/object&gt;&lt;object type=&quot;3&quot; unique_id=&quot;10082&quot;&gt;&lt;property id=&quot;20148&quot; value=&quot;5&quot;/&gt;&lt;property id=&quot;20300&quot; value=&quot;Slide 4 - &amp;quot;إفتاء الحجاج&amp;quot;&quot;/&gt;&lt;property id=&quot;20307&quot; value=&quot;267&quot;/&gt;&lt;/object&gt;&lt;object type=&quot;3&quot; unique_id=&quot;10116&quot;&gt;&lt;property id=&quot;20148&quot; value=&quot;5&quot;/&gt;&lt;property id=&quot;20300&quot; value=&quot;Slide 5 - &amp;quot;الهاتف عبر الانترنيت&amp;quot;&quot;/&gt;&lt;property id=&quot;20307&quot; value=&quot;268&quot;/&gt;&lt;/object&gt;&lt;object type=&quot;3&quot; unique_id=&quot;10237&quot;&gt;&lt;property id=&quot;20148&quot; value=&quot;5&quot;/&gt;&lt;property id=&quot;20300&quot; value=&quot;Slide 7 - &amp;quot;النظام الموزع&amp;quot;&quot;/&gt;&lt;property id=&quot;20307&quot; value=&quot;269&quot;/&gt;&lt;/object&gt;&lt;object type=&quot;3&quot; unique_id=&quot;10238&quot;&gt;&lt;property id=&quot;20148&quot; value=&quot;5&quot;/&gt;&lt;property id=&quot;20300&quot; value=&quot;Slide 10 - &amp;quot; &amp;quot;&quot;/&gt;&lt;property id=&quot;20307&quot; value=&quot;270&quot;/&gt;&lt;/object&gt;&lt;object type=&quot;3&quot; unique_id=&quot;10341&quot;&gt;&lt;property id=&quot;20148&quot; value=&quot;5&quot;/&gt;&lt;property id=&quot;20300&quot; value=&quot;Slide 9 - &amp;quot;الأعمال المستقبلية&amp;quot;&quot;/&gt;&lt;property id=&quot;20307&quot; value=&quot;27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ample presentation slides">
  <a:themeElements>
    <a:clrScheme name="GD_BusPres_03_TP01136797 3">
      <a:dk1>
        <a:srgbClr val="808080"/>
      </a:dk1>
      <a:lt1>
        <a:srgbClr val="FFFFFF"/>
      </a:lt1>
      <a:dk2>
        <a:srgbClr val="FFFFFF"/>
      </a:dk2>
      <a:lt2>
        <a:srgbClr val="B2B2B2"/>
      </a:lt2>
      <a:accent1>
        <a:srgbClr val="058089"/>
      </a:accent1>
      <a:accent2>
        <a:srgbClr val="66BE0E"/>
      </a:accent2>
      <a:accent3>
        <a:srgbClr val="FFFFFF"/>
      </a:accent3>
      <a:accent4>
        <a:srgbClr val="6C6C6C"/>
      </a:accent4>
      <a:accent5>
        <a:srgbClr val="AAC0C4"/>
      </a:accent5>
      <a:accent6>
        <a:srgbClr val="5CAC0C"/>
      </a:accent6>
      <a:hlink>
        <a:srgbClr val="2CA9D0"/>
      </a:hlink>
      <a:folHlink>
        <a:srgbClr val="4841D9"/>
      </a:folHlink>
    </a:clrScheme>
    <a:fontScheme name="GD_BusPres_03_TP0113679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GD_BusPres_03_TP01136797 1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BFA907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AD990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D_BusPres_03_TP01136797 2">
        <a:dk1>
          <a:srgbClr val="4E40A4"/>
        </a:dk1>
        <a:lt1>
          <a:srgbClr val="FFFFFF"/>
        </a:lt1>
        <a:dk2>
          <a:srgbClr val="000000"/>
        </a:dk2>
        <a:lt2>
          <a:srgbClr val="CACACA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D_BusPres_03_TP01136797 3">
        <a:dk1>
          <a:srgbClr val="808080"/>
        </a:dk1>
        <a:lt1>
          <a:srgbClr val="FFFFFF"/>
        </a:lt1>
        <a:dk2>
          <a:srgbClr val="FFFFFF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</Template>
  <TotalTime>226</TotalTime>
  <Words>235</Words>
  <Application>Microsoft Office PowerPoint</Application>
  <PresentationFormat>عرض على الشاشة (3:4)‏</PresentationFormat>
  <Paragraphs>74</Paragraphs>
  <Slides>10</Slides>
  <Notes>0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2" baseType="lpstr">
      <vt:lpstr>Sample presentation slides</vt:lpstr>
      <vt:lpstr>Image</vt:lpstr>
      <vt:lpstr>        نظام إفتاء موزع وفعال</vt:lpstr>
      <vt:lpstr>جدول الأعمال</vt:lpstr>
      <vt:lpstr>  الحج والعمرة</vt:lpstr>
      <vt:lpstr>إفتاء الحجاج</vt:lpstr>
      <vt:lpstr>الهاتف عبر الانترنيت</vt:lpstr>
      <vt:lpstr>نظام الإفتاء</vt:lpstr>
      <vt:lpstr>النظام الموزع</vt:lpstr>
      <vt:lpstr>خصائص النظام</vt:lpstr>
      <vt:lpstr>الأعمال المستقبلية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انقر لإضافة عنوان</dc:title>
  <dc:creator>وسام بن صالح</dc:creator>
  <cp:lastModifiedBy>وسام بن صالح</cp:lastModifiedBy>
  <cp:revision>37</cp:revision>
  <dcterms:created xsi:type="dcterms:W3CDTF">2010-01-09T17:22:33Z</dcterms:created>
  <dcterms:modified xsi:type="dcterms:W3CDTF">2010-01-10T21:12:34Z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TC011367971025</vt:lpwstr>
  </property>
</Properties>
</file>